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31"/>
  </p:notesMasterIdLst>
  <p:handoutMasterIdLst>
    <p:handoutMasterId r:id="rId32"/>
  </p:handoutMasterIdLst>
  <p:sldIdLst>
    <p:sldId id="256" r:id="rId6"/>
    <p:sldId id="295" r:id="rId7"/>
    <p:sldId id="258" r:id="rId8"/>
    <p:sldId id="272" r:id="rId9"/>
    <p:sldId id="259" r:id="rId10"/>
    <p:sldId id="264" r:id="rId11"/>
    <p:sldId id="276" r:id="rId12"/>
    <p:sldId id="275" r:id="rId13"/>
    <p:sldId id="277" r:id="rId14"/>
    <p:sldId id="289" r:id="rId15"/>
    <p:sldId id="282" r:id="rId16"/>
    <p:sldId id="278" r:id="rId17"/>
    <p:sldId id="294" r:id="rId18"/>
    <p:sldId id="290" r:id="rId19"/>
    <p:sldId id="284" r:id="rId20"/>
    <p:sldId id="285" r:id="rId21"/>
    <p:sldId id="292" r:id="rId22"/>
    <p:sldId id="280" r:id="rId23"/>
    <p:sldId id="293" r:id="rId24"/>
    <p:sldId id="286" r:id="rId25"/>
    <p:sldId id="287" r:id="rId26"/>
    <p:sldId id="288" r:id="rId27"/>
    <p:sldId id="266" r:id="rId28"/>
    <p:sldId id="268" r:id="rId29"/>
    <p:sldId id="2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F9"/>
    <a:srgbClr val="685135"/>
    <a:srgbClr val="BDA07D"/>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39781" autoAdjust="0"/>
  </p:normalViewPr>
  <p:slideViewPr>
    <p:cSldViewPr snapToGrid="0">
      <p:cViewPr varScale="1">
        <p:scale>
          <a:sx n="26" d="100"/>
          <a:sy n="26" d="100"/>
        </p:scale>
        <p:origin x="2216" y="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EDC9D0-7A8D-420C-AC0E-4FEFF1EDAC9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F1D2DEA-FBA2-4D8F-9C79-42B51414F895}">
      <dgm:prSet/>
      <dgm:spPr/>
      <dgm:t>
        <a:bodyPr/>
        <a:lstStyle/>
        <a:p>
          <a:r>
            <a:rPr lang="en-US" baseline="0"/>
            <a:t>Interim Guidelines</a:t>
          </a:r>
          <a:endParaRPr lang="en-US"/>
        </a:p>
      </dgm:t>
    </dgm:pt>
    <dgm:pt modelId="{5725AB78-54CB-44E1-BF92-4AD43E9E7B09}" type="parTrans" cxnId="{D7F201E3-6BB2-486D-99BC-48C2304E323B}">
      <dgm:prSet/>
      <dgm:spPr/>
      <dgm:t>
        <a:bodyPr/>
        <a:lstStyle/>
        <a:p>
          <a:endParaRPr lang="en-US"/>
        </a:p>
      </dgm:t>
    </dgm:pt>
    <dgm:pt modelId="{EA138F94-7D08-439C-9501-EFCE909332B6}" type="sibTrans" cxnId="{D7F201E3-6BB2-486D-99BC-48C2304E323B}">
      <dgm:prSet/>
      <dgm:spPr/>
      <dgm:t>
        <a:bodyPr/>
        <a:lstStyle/>
        <a:p>
          <a:endParaRPr lang="en-US"/>
        </a:p>
      </dgm:t>
    </dgm:pt>
    <dgm:pt modelId="{065D6B23-26F8-4074-9BC3-BF2264606E76}">
      <dgm:prSet/>
      <dgm:spPr/>
      <dgm:t>
        <a:bodyPr/>
        <a:lstStyle/>
        <a:p>
          <a:r>
            <a:rPr lang="en-US" baseline="0"/>
            <a:t>Rulemaking </a:t>
          </a:r>
          <a:endParaRPr lang="en-US"/>
        </a:p>
      </dgm:t>
    </dgm:pt>
    <dgm:pt modelId="{E7047DC8-3F95-49B9-BD5D-FA7AFC95BEA1}" type="parTrans" cxnId="{FED15413-6DEC-433F-885D-A4A17F1E9F23}">
      <dgm:prSet/>
      <dgm:spPr/>
      <dgm:t>
        <a:bodyPr/>
        <a:lstStyle/>
        <a:p>
          <a:endParaRPr lang="en-US"/>
        </a:p>
      </dgm:t>
    </dgm:pt>
    <dgm:pt modelId="{745879CB-B271-4A77-B4C7-A919844D2A74}" type="sibTrans" cxnId="{FED15413-6DEC-433F-885D-A4A17F1E9F23}">
      <dgm:prSet/>
      <dgm:spPr/>
      <dgm:t>
        <a:bodyPr/>
        <a:lstStyle/>
        <a:p>
          <a:endParaRPr lang="en-US"/>
        </a:p>
      </dgm:t>
    </dgm:pt>
    <dgm:pt modelId="{B0563323-C514-4006-BDE1-03A0B9D8FBDF}">
      <dgm:prSet/>
      <dgm:spPr/>
      <dgm:t>
        <a:bodyPr/>
        <a:lstStyle/>
        <a:p>
          <a:r>
            <a:rPr lang="en-US" baseline="0"/>
            <a:t>USDOT Order 5650.2</a:t>
          </a:r>
          <a:endParaRPr lang="en-US"/>
        </a:p>
      </dgm:t>
    </dgm:pt>
    <dgm:pt modelId="{B2C83450-51C9-4910-AB6F-C3F029039884}" type="parTrans" cxnId="{D95E8B98-5365-4A43-A654-DA89D61C365F}">
      <dgm:prSet/>
      <dgm:spPr/>
      <dgm:t>
        <a:bodyPr/>
        <a:lstStyle/>
        <a:p>
          <a:endParaRPr lang="en-US"/>
        </a:p>
      </dgm:t>
    </dgm:pt>
    <dgm:pt modelId="{84741CCA-9776-4DD2-B730-5EBA4C88EDE0}" type="sibTrans" cxnId="{D95E8B98-5365-4A43-A654-DA89D61C365F}">
      <dgm:prSet/>
      <dgm:spPr/>
      <dgm:t>
        <a:bodyPr/>
        <a:lstStyle/>
        <a:p>
          <a:endParaRPr lang="en-US"/>
        </a:p>
      </dgm:t>
    </dgm:pt>
    <dgm:pt modelId="{E449C25D-33BF-40E7-88D7-FE8E1C9DAAC0}">
      <dgm:prSet/>
      <dgm:spPr/>
      <dgm:t>
        <a:bodyPr/>
        <a:lstStyle/>
        <a:p>
          <a:r>
            <a:rPr lang="en-US" baseline="0" dirty="0"/>
            <a:t>23 CFR 650 Subpart A (revision)</a:t>
          </a:r>
          <a:endParaRPr lang="en-US" dirty="0"/>
        </a:p>
      </dgm:t>
    </dgm:pt>
    <dgm:pt modelId="{8B5752ED-3699-4163-82EF-D499A11D025E}" type="parTrans" cxnId="{D245A2C2-23E2-462D-A9AC-84C834B37AC5}">
      <dgm:prSet/>
      <dgm:spPr/>
      <dgm:t>
        <a:bodyPr/>
        <a:lstStyle/>
        <a:p>
          <a:endParaRPr lang="en-US"/>
        </a:p>
      </dgm:t>
    </dgm:pt>
    <dgm:pt modelId="{E1442F90-776B-45EA-8D5B-ABFC6B00D7BC}" type="sibTrans" cxnId="{D245A2C2-23E2-462D-A9AC-84C834B37AC5}">
      <dgm:prSet/>
      <dgm:spPr/>
      <dgm:t>
        <a:bodyPr/>
        <a:lstStyle/>
        <a:p>
          <a:endParaRPr lang="en-US"/>
        </a:p>
      </dgm:t>
    </dgm:pt>
    <dgm:pt modelId="{7C82565B-62F8-4E6A-B351-31ADA51B86A3}" type="pres">
      <dgm:prSet presAssocID="{23EDC9D0-7A8D-420C-AC0E-4FEFF1EDAC93}" presName="outerComposite" presStyleCnt="0">
        <dgm:presLayoutVars>
          <dgm:chMax val="5"/>
          <dgm:dir/>
          <dgm:resizeHandles val="exact"/>
        </dgm:presLayoutVars>
      </dgm:prSet>
      <dgm:spPr/>
    </dgm:pt>
    <dgm:pt modelId="{79868680-1141-424B-AC3D-5E71371139E9}" type="pres">
      <dgm:prSet presAssocID="{23EDC9D0-7A8D-420C-AC0E-4FEFF1EDAC93}" presName="dummyMaxCanvas" presStyleCnt="0">
        <dgm:presLayoutVars/>
      </dgm:prSet>
      <dgm:spPr/>
    </dgm:pt>
    <dgm:pt modelId="{20C763BF-8688-421D-81B2-7B3581412352}" type="pres">
      <dgm:prSet presAssocID="{23EDC9D0-7A8D-420C-AC0E-4FEFF1EDAC93}" presName="FourNodes_1" presStyleLbl="node1" presStyleIdx="0" presStyleCnt="4">
        <dgm:presLayoutVars>
          <dgm:bulletEnabled val="1"/>
        </dgm:presLayoutVars>
      </dgm:prSet>
      <dgm:spPr/>
    </dgm:pt>
    <dgm:pt modelId="{691585D5-9B6A-49C1-AAF0-901C2E1FCE9E}" type="pres">
      <dgm:prSet presAssocID="{23EDC9D0-7A8D-420C-AC0E-4FEFF1EDAC93}" presName="FourNodes_2" presStyleLbl="node1" presStyleIdx="1" presStyleCnt="4">
        <dgm:presLayoutVars>
          <dgm:bulletEnabled val="1"/>
        </dgm:presLayoutVars>
      </dgm:prSet>
      <dgm:spPr/>
    </dgm:pt>
    <dgm:pt modelId="{82BDE970-D59F-42AE-BC50-E91D0A2C4AB7}" type="pres">
      <dgm:prSet presAssocID="{23EDC9D0-7A8D-420C-AC0E-4FEFF1EDAC93}" presName="FourNodes_3" presStyleLbl="node1" presStyleIdx="2" presStyleCnt="4">
        <dgm:presLayoutVars>
          <dgm:bulletEnabled val="1"/>
        </dgm:presLayoutVars>
      </dgm:prSet>
      <dgm:spPr/>
    </dgm:pt>
    <dgm:pt modelId="{EFF88D76-A196-4D44-A3A9-CA5333125625}" type="pres">
      <dgm:prSet presAssocID="{23EDC9D0-7A8D-420C-AC0E-4FEFF1EDAC93}" presName="FourNodes_4" presStyleLbl="node1" presStyleIdx="3" presStyleCnt="4">
        <dgm:presLayoutVars>
          <dgm:bulletEnabled val="1"/>
        </dgm:presLayoutVars>
      </dgm:prSet>
      <dgm:spPr/>
    </dgm:pt>
    <dgm:pt modelId="{3F0B2FF7-BD23-4CC1-A67E-AA2B4B067D87}" type="pres">
      <dgm:prSet presAssocID="{23EDC9D0-7A8D-420C-AC0E-4FEFF1EDAC93}" presName="FourConn_1-2" presStyleLbl="fgAccFollowNode1" presStyleIdx="0" presStyleCnt="3">
        <dgm:presLayoutVars>
          <dgm:bulletEnabled val="1"/>
        </dgm:presLayoutVars>
      </dgm:prSet>
      <dgm:spPr/>
    </dgm:pt>
    <dgm:pt modelId="{79FEF2C9-B287-42B6-86CF-F8A33D4CCCC9}" type="pres">
      <dgm:prSet presAssocID="{23EDC9D0-7A8D-420C-AC0E-4FEFF1EDAC93}" presName="FourConn_2-3" presStyleLbl="fgAccFollowNode1" presStyleIdx="1" presStyleCnt="3">
        <dgm:presLayoutVars>
          <dgm:bulletEnabled val="1"/>
        </dgm:presLayoutVars>
      </dgm:prSet>
      <dgm:spPr/>
    </dgm:pt>
    <dgm:pt modelId="{EBA54242-CBB9-43AA-971C-DBD1672B504C}" type="pres">
      <dgm:prSet presAssocID="{23EDC9D0-7A8D-420C-AC0E-4FEFF1EDAC93}" presName="FourConn_3-4" presStyleLbl="fgAccFollowNode1" presStyleIdx="2" presStyleCnt="3">
        <dgm:presLayoutVars>
          <dgm:bulletEnabled val="1"/>
        </dgm:presLayoutVars>
      </dgm:prSet>
      <dgm:spPr/>
    </dgm:pt>
    <dgm:pt modelId="{C67D287E-6048-490C-B7C2-95E42689B03E}" type="pres">
      <dgm:prSet presAssocID="{23EDC9D0-7A8D-420C-AC0E-4FEFF1EDAC93}" presName="FourNodes_1_text" presStyleLbl="node1" presStyleIdx="3" presStyleCnt="4">
        <dgm:presLayoutVars>
          <dgm:bulletEnabled val="1"/>
        </dgm:presLayoutVars>
      </dgm:prSet>
      <dgm:spPr/>
    </dgm:pt>
    <dgm:pt modelId="{2939554D-AB65-4A19-824D-A7FCBD71ACA9}" type="pres">
      <dgm:prSet presAssocID="{23EDC9D0-7A8D-420C-AC0E-4FEFF1EDAC93}" presName="FourNodes_2_text" presStyleLbl="node1" presStyleIdx="3" presStyleCnt="4">
        <dgm:presLayoutVars>
          <dgm:bulletEnabled val="1"/>
        </dgm:presLayoutVars>
      </dgm:prSet>
      <dgm:spPr/>
    </dgm:pt>
    <dgm:pt modelId="{6B0E1F3D-A317-4C2A-A1C6-D57D0B267608}" type="pres">
      <dgm:prSet presAssocID="{23EDC9D0-7A8D-420C-AC0E-4FEFF1EDAC93}" presName="FourNodes_3_text" presStyleLbl="node1" presStyleIdx="3" presStyleCnt="4">
        <dgm:presLayoutVars>
          <dgm:bulletEnabled val="1"/>
        </dgm:presLayoutVars>
      </dgm:prSet>
      <dgm:spPr/>
    </dgm:pt>
    <dgm:pt modelId="{9B5690C4-F729-4E3B-9E42-BF3E809B70F9}" type="pres">
      <dgm:prSet presAssocID="{23EDC9D0-7A8D-420C-AC0E-4FEFF1EDAC93}" presName="FourNodes_4_text" presStyleLbl="node1" presStyleIdx="3" presStyleCnt="4">
        <dgm:presLayoutVars>
          <dgm:bulletEnabled val="1"/>
        </dgm:presLayoutVars>
      </dgm:prSet>
      <dgm:spPr/>
    </dgm:pt>
  </dgm:ptLst>
  <dgm:cxnLst>
    <dgm:cxn modelId="{06FA460C-C824-4CA9-AD6E-EC484DF04078}" type="presOf" srcId="{E449C25D-33BF-40E7-88D7-FE8E1C9DAAC0}" destId="{EFF88D76-A196-4D44-A3A9-CA5333125625}" srcOrd="0" destOrd="0" presId="urn:microsoft.com/office/officeart/2005/8/layout/vProcess5"/>
    <dgm:cxn modelId="{01BE910C-708E-45EE-BEA2-38E3F0F60237}" type="presOf" srcId="{FF1D2DEA-FBA2-4D8F-9C79-42B51414F895}" destId="{20C763BF-8688-421D-81B2-7B3581412352}" srcOrd="0" destOrd="0" presId="urn:microsoft.com/office/officeart/2005/8/layout/vProcess5"/>
    <dgm:cxn modelId="{FED15413-6DEC-433F-885D-A4A17F1E9F23}" srcId="{23EDC9D0-7A8D-420C-AC0E-4FEFF1EDAC93}" destId="{065D6B23-26F8-4074-9BC3-BF2264606E76}" srcOrd="1" destOrd="0" parTransId="{E7047DC8-3F95-49B9-BD5D-FA7AFC95BEA1}" sibTransId="{745879CB-B271-4A77-B4C7-A919844D2A74}"/>
    <dgm:cxn modelId="{9519801C-4B4A-4013-863C-DFB716BBD811}" type="presOf" srcId="{065D6B23-26F8-4074-9BC3-BF2264606E76}" destId="{691585D5-9B6A-49C1-AAF0-901C2E1FCE9E}" srcOrd="0" destOrd="0" presId="urn:microsoft.com/office/officeart/2005/8/layout/vProcess5"/>
    <dgm:cxn modelId="{5F552E23-5F9F-4408-838E-06608A715F04}" type="presOf" srcId="{065D6B23-26F8-4074-9BC3-BF2264606E76}" destId="{2939554D-AB65-4A19-824D-A7FCBD71ACA9}" srcOrd="1" destOrd="0" presId="urn:microsoft.com/office/officeart/2005/8/layout/vProcess5"/>
    <dgm:cxn modelId="{1E81BC33-CA1D-440A-9F3D-9AB980D715AC}" type="presOf" srcId="{84741CCA-9776-4DD2-B730-5EBA4C88EDE0}" destId="{EBA54242-CBB9-43AA-971C-DBD1672B504C}" srcOrd="0" destOrd="0" presId="urn:microsoft.com/office/officeart/2005/8/layout/vProcess5"/>
    <dgm:cxn modelId="{2E879A62-68DA-44E4-9000-C48F5DBD6B27}" type="presOf" srcId="{EA138F94-7D08-439C-9501-EFCE909332B6}" destId="{3F0B2FF7-BD23-4CC1-A67E-AA2B4B067D87}" srcOrd="0" destOrd="0" presId="urn:microsoft.com/office/officeart/2005/8/layout/vProcess5"/>
    <dgm:cxn modelId="{BA6BE07E-2397-414A-BA06-8B7E02B05D39}" type="presOf" srcId="{23EDC9D0-7A8D-420C-AC0E-4FEFF1EDAC93}" destId="{7C82565B-62F8-4E6A-B351-31ADA51B86A3}" srcOrd="0" destOrd="0" presId="urn:microsoft.com/office/officeart/2005/8/layout/vProcess5"/>
    <dgm:cxn modelId="{93098993-4622-4294-8075-5D63B45A6B0F}" type="presOf" srcId="{B0563323-C514-4006-BDE1-03A0B9D8FBDF}" destId="{6B0E1F3D-A317-4C2A-A1C6-D57D0B267608}" srcOrd="1" destOrd="0" presId="urn:microsoft.com/office/officeart/2005/8/layout/vProcess5"/>
    <dgm:cxn modelId="{D95E8B98-5365-4A43-A654-DA89D61C365F}" srcId="{23EDC9D0-7A8D-420C-AC0E-4FEFF1EDAC93}" destId="{B0563323-C514-4006-BDE1-03A0B9D8FBDF}" srcOrd="2" destOrd="0" parTransId="{B2C83450-51C9-4910-AB6F-C3F029039884}" sibTransId="{84741CCA-9776-4DD2-B730-5EBA4C88EDE0}"/>
    <dgm:cxn modelId="{45BB989C-1A1F-4A47-9755-798799458578}" type="presOf" srcId="{B0563323-C514-4006-BDE1-03A0B9D8FBDF}" destId="{82BDE970-D59F-42AE-BC50-E91D0A2C4AB7}" srcOrd="0" destOrd="0" presId="urn:microsoft.com/office/officeart/2005/8/layout/vProcess5"/>
    <dgm:cxn modelId="{D245A2C2-23E2-462D-A9AC-84C834B37AC5}" srcId="{23EDC9D0-7A8D-420C-AC0E-4FEFF1EDAC93}" destId="{E449C25D-33BF-40E7-88D7-FE8E1C9DAAC0}" srcOrd="3" destOrd="0" parTransId="{8B5752ED-3699-4163-82EF-D499A11D025E}" sibTransId="{E1442F90-776B-45EA-8D5B-ABFC6B00D7BC}"/>
    <dgm:cxn modelId="{D7F201E3-6BB2-486D-99BC-48C2304E323B}" srcId="{23EDC9D0-7A8D-420C-AC0E-4FEFF1EDAC93}" destId="{FF1D2DEA-FBA2-4D8F-9C79-42B51414F895}" srcOrd="0" destOrd="0" parTransId="{5725AB78-54CB-44E1-BF92-4AD43E9E7B09}" sibTransId="{EA138F94-7D08-439C-9501-EFCE909332B6}"/>
    <dgm:cxn modelId="{C49746E4-CA29-468A-BAAF-F682314F743B}" type="presOf" srcId="{E449C25D-33BF-40E7-88D7-FE8E1C9DAAC0}" destId="{9B5690C4-F729-4E3B-9E42-BF3E809B70F9}" srcOrd="1" destOrd="0" presId="urn:microsoft.com/office/officeart/2005/8/layout/vProcess5"/>
    <dgm:cxn modelId="{7A08BAEB-2604-4067-9B08-F9253DA1FEAE}" type="presOf" srcId="{745879CB-B271-4A77-B4C7-A919844D2A74}" destId="{79FEF2C9-B287-42B6-86CF-F8A33D4CCCC9}" srcOrd="0" destOrd="0" presId="urn:microsoft.com/office/officeart/2005/8/layout/vProcess5"/>
    <dgm:cxn modelId="{263BB6F7-3406-4084-A0CF-1BDC5C02FA24}" type="presOf" srcId="{FF1D2DEA-FBA2-4D8F-9C79-42B51414F895}" destId="{C67D287E-6048-490C-B7C2-95E42689B03E}" srcOrd="1" destOrd="0" presId="urn:microsoft.com/office/officeart/2005/8/layout/vProcess5"/>
    <dgm:cxn modelId="{A6C5ADBF-4CB2-445F-B879-D5C50DE336A2}" type="presParOf" srcId="{7C82565B-62F8-4E6A-B351-31ADA51B86A3}" destId="{79868680-1141-424B-AC3D-5E71371139E9}" srcOrd="0" destOrd="0" presId="urn:microsoft.com/office/officeart/2005/8/layout/vProcess5"/>
    <dgm:cxn modelId="{FFEBE3E9-9773-4906-A3B6-F7580CF14F31}" type="presParOf" srcId="{7C82565B-62F8-4E6A-B351-31ADA51B86A3}" destId="{20C763BF-8688-421D-81B2-7B3581412352}" srcOrd="1" destOrd="0" presId="urn:microsoft.com/office/officeart/2005/8/layout/vProcess5"/>
    <dgm:cxn modelId="{C87CB9F6-0C0E-4A43-A8DB-E9F8E96D3BE3}" type="presParOf" srcId="{7C82565B-62F8-4E6A-B351-31ADA51B86A3}" destId="{691585D5-9B6A-49C1-AAF0-901C2E1FCE9E}" srcOrd="2" destOrd="0" presId="urn:microsoft.com/office/officeart/2005/8/layout/vProcess5"/>
    <dgm:cxn modelId="{DAA304BA-59A5-46EA-ACA7-F2578DD32205}" type="presParOf" srcId="{7C82565B-62F8-4E6A-B351-31ADA51B86A3}" destId="{82BDE970-D59F-42AE-BC50-E91D0A2C4AB7}" srcOrd="3" destOrd="0" presId="urn:microsoft.com/office/officeart/2005/8/layout/vProcess5"/>
    <dgm:cxn modelId="{AC8C9AD4-7A84-444B-9746-B2451065CE95}" type="presParOf" srcId="{7C82565B-62F8-4E6A-B351-31ADA51B86A3}" destId="{EFF88D76-A196-4D44-A3A9-CA5333125625}" srcOrd="4" destOrd="0" presId="urn:microsoft.com/office/officeart/2005/8/layout/vProcess5"/>
    <dgm:cxn modelId="{865E1EA6-F18A-429F-B257-D6773F3A3441}" type="presParOf" srcId="{7C82565B-62F8-4E6A-B351-31ADA51B86A3}" destId="{3F0B2FF7-BD23-4CC1-A67E-AA2B4B067D87}" srcOrd="5" destOrd="0" presId="urn:microsoft.com/office/officeart/2005/8/layout/vProcess5"/>
    <dgm:cxn modelId="{10E91351-2693-4DE9-BEFD-944577CA7976}" type="presParOf" srcId="{7C82565B-62F8-4E6A-B351-31ADA51B86A3}" destId="{79FEF2C9-B287-42B6-86CF-F8A33D4CCCC9}" srcOrd="6" destOrd="0" presId="urn:microsoft.com/office/officeart/2005/8/layout/vProcess5"/>
    <dgm:cxn modelId="{BEA9414F-6934-4D23-BCE7-F3FC751CD564}" type="presParOf" srcId="{7C82565B-62F8-4E6A-B351-31ADA51B86A3}" destId="{EBA54242-CBB9-43AA-971C-DBD1672B504C}" srcOrd="7" destOrd="0" presId="urn:microsoft.com/office/officeart/2005/8/layout/vProcess5"/>
    <dgm:cxn modelId="{DA9E4D18-F660-4F69-B7A5-EF47AC3CCFC5}" type="presParOf" srcId="{7C82565B-62F8-4E6A-B351-31ADA51B86A3}" destId="{C67D287E-6048-490C-B7C2-95E42689B03E}" srcOrd="8" destOrd="0" presId="urn:microsoft.com/office/officeart/2005/8/layout/vProcess5"/>
    <dgm:cxn modelId="{EF85C411-AF7F-475A-87BC-2D133AE926FA}" type="presParOf" srcId="{7C82565B-62F8-4E6A-B351-31ADA51B86A3}" destId="{2939554D-AB65-4A19-824D-A7FCBD71ACA9}" srcOrd="9" destOrd="0" presId="urn:microsoft.com/office/officeart/2005/8/layout/vProcess5"/>
    <dgm:cxn modelId="{D9D25C65-B665-4AB5-93B3-F1AC34ECD32E}" type="presParOf" srcId="{7C82565B-62F8-4E6A-B351-31ADA51B86A3}" destId="{6B0E1F3D-A317-4C2A-A1C6-D57D0B267608}" srcOrd="10" destOrd="0" presId="urn:microsoft.com/office/officeart/2005/8/layout/vProcess5"/>
    <dgm:cxn modelId="{7BE21077-57F4-4246-93B0-3FC053B6A218}" type="presParOf" srcId="{7C82565B-62F8-4E6A-B351-31ADA51B86A3}" destId="{9B5690C4-F729-4E3B-9E42-BF3E809B70F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763BF-8688-421D-81B2-7B3581412352}">
      <dsp:nvSpPr>
        <dsp:cNvPr id="0" name=""/>
        <dsp:cNvSpPr/>
      </dsp:nvSpPr>
      <dsp:spPr>
        <a:xfrm>
          <a:off x="0" y="0"/>
          <a:ext cx="3701034" cy="7316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Interim Guidelines</a:t>
          </a:r>
          <a:endParaRPr lang="en-US" sz="1800" kern="1200"/>
        </a:p>
      </dsp:txBody>
      <dsp:txXfrm>
        <a:off x="21430" y="21430"/>
        <a:ext cx="2849691" cy="688799"/>
      </dsp:txXfrm>
    </dsp:sp>
    <dsp:sp modelId="{691585D5-9B6A-49C1-AAF0-901C2E1FCE9E}">
      <dsp:nvSpPr>
        <dsp:cNvPr id="0" name=""/>
        <dsp:cNvSpPr/>
      </dsp:nvSpPr>
      <dsp:spPr>
        <a:xfrm>
          <a:off x="309961" y="864687"/>
          <a:ext cx="3701034" cy="7316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Rulemaking </a:t>
          </a:r>
          <a:endParaRPr lang="en-US" sz="1800" kern="1200"/>
        </a:p>
      </dsp:txBody>
      <dsp:txXfrm>
        <a:off x="331391" y="886117"/>
        <a:ext cx="2872634" cy="688799"/>
      </dsp:txXfrm>
    </dsp:sp>
    <dsp:sp modelId="{82BDE970-D59F-42AE-BC50-E91D0A2C4AB7}">
      <dsp:nvSpPr>
        <dsp:cNvPr id="0" name=""/>
        <dsp:cNvSpPr/>
      </dsp:nvSpPr>
      <dsp:spPr>
        <a:xfrm>
          <a:off x="615296" y="1729375"/>
          <a:ext cx="3701034" cy="7316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USDOT Order 5650.2</a:t>
          </a:r>
          <a:endParaRPr lang="en-US" sz="1800" kern="1200"/>
        </a:p>
      </dsp:txBody>
      <dsp:txXfrm>
        <a:off x="636726" y="1750805"/>
        <a:ext cx="2877260" cy="688799"/>
      </dsp:txXfrm>
    </dsp:sp>
    <dsp:sp modelId="{EFF88D76-A196-4D44-A3A9-CA5333125625}">
      <dsp:nvSpPr>
        <dsp:cNvPr id="0" name=""/>
        <dsp:cNvSpPr/>
      </dsp:nvSpPr>
      <dsp:spPr>
        <a:xfrm>
          <a:off x="925258" y="2594063"/>
          <a:ext cx="3701034" cy="7316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dirty="0"/>
            <a:t>23 CFR 650 Subpart A (revision)</a:t>
          </a:r>
          <a:endParaRPr lang="en-US" sz="1800" kern="1200" dirty="0"/>
        </a:p>
      </dsp:txBody>
      <dsp:txXfrm>
        <a:off x="946688" y="2615493"/>
        <a:ext cx="2872634" cy="688799"/>
      </dsp:txXfrm>
    </dsp:sp>
    <dsp:sp modelId="{3F0B2FF7-BD23-4CC1-A67E-AA2B4B067D87}">
      <dsp:nvSpPr>
        <dsp:cNvPr id="0" name=""/>
        <dsp:cNvSpPr/>
      </dsp:nvSpPr>
      <dsp:spPr>
        <a:xfrm>
          <a:off x="3225456" y="560384"/>
          <a:ext cx="475578" cy="47557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32461" y="560384"/>
        <a:ext cx="261568" cy="357872"/>
      </dsp:txXfrm>
    </dsp:sp>
    <dsp:sp modelId="{79FEF2C9-B287-42B6-86CF-F8A33D4CCCC9}">
      <dsp:nvSpPr>
        <dsp:cNvPr id="0" name=""/>
        <dsp:cNvSpPr/>
      </dsp:nvSpPr>
      <dsp:spPr>
        <a:xfrm>
          <a:off x="3535417" y="1425072"/>
          <a:ext cx="475578" cy="47557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42422" y="1425072"/>
        <a:ext cx="261568" cy="357872"/>
      </dsp:txXfrm>
    </dsp:sp>
    <dsp:sp modelId="{EBA54242-CBB9-43AA-971C-DBD1672B504C}">
      <dsp:nvSpPr>
        <dsp:cNvPr id="0" name=""/>
        <dsp:cNvSpPr/>
      </dsp:nvSpPr>
      <dsp:spPr>
        <a:xfrm>
          <a:off x="3840752" y="2289760"/>
          <a:ext cx="475578" cy="47557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947757" y="2289760"/>
        <a:ext cx="261568" cy="3578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8/28/2024</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8/28/2024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a:t>
            </a:fld>
            <a:endParaRPr lang="en-US" dirty="0"/>
          </a:p>
        </p:txBody>
      </p:sp>
    </p:spTree>
    <p:extLst>
      <p:ext uri="{BB962C8B-B14F-4D97-AF65-F5344CB8AC3E}">
        <p14:creationId xmlns:p14="http://schemas.microsoft.com/office/powerpoint/2010/main" val="3061027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Roboto" panose="02000000000000000000" pitchFamily="2" charset="0"/>
              </a:rPr>
              <a:t>Oh-</a:t>
            </a:r>
            <a:r>
              <a:rPr lang="en-US" b="0" i="0" dirty="0" err="1">
                <a:solidFill>
                  <a:srgbClr val="444444"/>
                </a:solidFill>
                <a:effectLst/>
                <a:latin typeface="Roboto" panose="02000000000000000000" pitchFamily="2" charset="0"/>
              </a:rPr>
              <a:t>wah</a:t>
            </a:r>
            <a:r>
              <a:rPr lang="en-US" b="0" i="0" dirty="0">
                <a:solidFill>
                  <a:srgbClr val="444444"/>
                </a:solidFill>
                <a:effectLst/>
                <a:latin typeface="Roboto" panose="02000000000000000000" pitchFamily="2" charset="0"/>
              </a:rPr>
              <a:t>, you think you're special</a:t>
            </a:r>
            <a:br>
              <a:rPr lang="en-US" dirty="0"/>
            </a:br>
            <a:r>
              <a:rPr lang="en-US" b="0" i="0" dirty="0">
                <a:solidFill>
                  <a:srgbClr val="444444"/>
                </a:solidFill>
                <a:effectLst/>
                <a:latin typeface="Roboto" panose="02000000000000000000" pitchFamily="2" charset="0"/>
              </a:rPr>
              <a:t>Oh-oh, you think you're something else</a:t>
            </a:r>
            <a:br>
              <a:rPr lang="en-US" dirty="0"/>
            </a:br>
            <a:r>
              <a:rPr lang="en-US" b="0" i="0" dirty="0">
                <a:solidFill>
                  <a:srgbClr val="444444"/>
                </a:solidFill>
                <a:effectLst/>
                <a:latin typeface="Roboto" panose="02000000000000000000" pitchFamily="2" charset="0"/>
              </a:rPr>
              <a:t>Okay, so you’ve got an encroachment?</a:t>
            </a:r>
            <a:br>
              <a:rPr lang="en-US" dirty="0"/>
            </a:br>
            <a:br>
              <a:rPr lang="en-US" dirty="0"/>
            </a:br>
            <a:r>
              <a:rPr lang="en-US" b="0" i="0" dirty="0">
                <a:solidFill>
                  <a:srgbClr val="444444"/>
                </a:solidFill>
                <a:effectLst/>
                <a:latin typeface="Roboto" panose="02000000000000000000" pitchFamily="2" charset="0"/>
              </a:rPr>
              <a:t>That don't impress me much…</a:t>
            </a:r>
          </a:p>
          <a:p>
            <a:endParaRPr lang="en-US" b="0" i="0" dirty="0">
              <a:solidFill>
                <a:srgbClr val="444444"/>
              </a:solidFill>
              <a:effectLst/>
              <a:latin typeface="Roboto" panose="02000000000000000000" pitchFamily="2" charset="0"/>
            </a:endParaRPr>
          </a:p>
          <a:p>
            <a:r>
              <a:rPr lang="en-US" dirty="0"/>
              <a:t>You just have to do a Location Hydraulic Study.  LHS are performed to evaluate a base 100 </a:t>
            </a:r>
            <a:r>
              <a:rPr lang="en-US" dirty="0" err="1"/>
              <a:t>yr</a:t>
            </a:r>
            <a:r>
              <a:rPr lang="en-US" dirty="0"/>
              <a:t> flood and the proposed impact(s) on the base floodplain.  The study involves using Flood Insurance Study data and National Flood Insurance Program (NFIP) maps for baseline and a hydraulic model to determine the new BFE (if any). Information from the LHS must be summarized in your Environmental Document.  </a:t>
            </a:r>
          </a:p>
          <a:p>
            <a:endParaRPr lang="en-US" dirty="0"/>
          </a:p>
          <a:p>
            <a:r>
              <a:rPr lang="en-US" dirty="0"/>
              <a:t>LHS consists of:</a:t>
            </a:r>
          </a:p>
          <a:p>
            <a:pPr marL="228600" indent="-228600">
              <a:buAutoNum type="alphaLcParenBoth"/>
            </a:pPr>
            <a:r>
              <a:rPr lang="en-US" dirty="0"/>
              <a:t>Use of National Flood Insurance Program (NFIP) maps or information developed by the highway agency shall be used to determine if there will be an encroachment.  (Now we all remember what an encroachment is, right?  Action within a base floodplain)</a:t>
            </a:r>
          </a:p>
          <a:p>
            <a:pPr marL="228600" indent="-228600">
              <a:buAutoNum type="alphaLcParenBoth"/>
            </a:pPr>
            <a:r>
              <a:rPr lang="en-US" dirty="0"/>
              <a:t> There should be an evaluation and discussion of the practicality of alternatives to any longitudinal alternative (parallel to the direction of flow)</a:t>
            </a:r>
          </a:p>
          <a:p>
            <a:pPr marL="228600" indent="-228600">
              <a:buAutoNum type="alphaLcParenBoth"/>
            </a:pPr>
            <a:r>
              <a:rPr lang="en-US" dirty="0"/>
              <a:t>Commensurate with the risk or environmental impact, for all alternatives that includes an encroachment and for those actions that would support base floodplain development, you have to discuss:</a:t>
            </a:r>
          </a:p>
          <a:p>
            <a:pPr marL="685800" lvl="1" indent="-228600">
              <a:buAutoNum type="alphaLcParenBoth"/>
            </a:pPr>
            <a:r>
              <a:rPr lang="en-US" dirty="0"/>
              <a:t>Ricks associated with implementation</a:t>
            </a:r>
          </a:p>
          <a:p>
            <a:pPr marL="685800" lvl="1" indent="-228600">
              <a:buAutoNum type="alphaLcParenBoth"/>
            </a:pPr>
            <a:r>
              <a:rPr lang="en-US" dirty="0"/>
              <a:t>Impacts of natural and beneficial floodplain values, such as fish, wildlife, outdoor recreation, groundwater recharge</a:t>
            </a:r>
          </a:p>
          <a:p>
            <a:pPr marL="685800" lvl="1" indent="-228600">
              <a:buAutoNum type="alphaLcParenBoth"/>
            </a:pPr>
            <a:r>
              <a:rPr lang="en-US" dirty="0"/>
              <a:t>Support of incompatible floodplain development</a:t>
            </a:r>
          </a:p>
          <a:p>
            <a:pPr marL="685800" lvl="1" indent="-228600">
              <a:buAutoNum type="alphaLcParenBoth"/>
            </a:pPr>
            <a:r>
              <a:rPr lang="en-US" dirty="0"/>
              <a:t>Measures to minimize floodplain impacts due to the action</a:t>
            </a:r>
          </a:p>
          <a:p>
            <a:pPr marL="685800" lvl="1" indent="-228600">
              <a:buAutoNum type="alphaLcParenBoth"/>
            </a:pPr>
            <a:r>
              <a:rPr lang="en-US" dirty="0"/>
              <a:t>Minimization measures to floodplain impacts due to the action</a:t>
            </a:r>
          </a:p>
          <a:p>
            <a:pPr marL="228600" indent="-228600">
              <a:buAutoNum type="alphaLcParenBoth"/>
            </a:pPr>
            <a:r>
              <a:rPr lang="en-US" dirty="0"/>
              <a:t>Evaluation and discussion of practicality of the alternatives to any significant encroachments or any support of incompatible floodplain development</a:t>
            </a:r>
          </a:p>
          <a:p>
            <a:pPr marL="457200" lvl="1" indent="0">
              <a:buNone/>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11</a:t>
            </a:fld>
            <a:endParaRPr lang="en-US" dirty="0"/>
          </a:p>
        </p:txBody>
      </p:sp>
    </p:spTree>
    <p:extLst>
      <p:ext uri="{BB962C8B-B14F-4D97-AF65-F5344CB8AC3E}">
        <p14:creationId xmlns:p14="http://schemas.microsoft.com/office/powerpoint/2010/main" val="202205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Both"/>
            </a:pPr>
            <a:r>
              <a:rPr lang="en-US" dirty="0"/>
              <a:t>National Flood Insurance Program (NFIP) maps or information developed by the highway agency shall be used to determine if there will be an encroachment.  </a:t>
            </a:r>
          </a:p>
          <a:p>
            <a:pPr marL="0" indent="0">
              <a:buNone/>
            </a:pPr>
            <a:r>
              <a:rPr lang="en-US" dirty="0"/>
              <a:t>	</a:t>
            </a:r>
          </a:p>
          <a:p>
            <a:pPr marL="0" indent="0">
              <a:buNone/>
            </a:pPr>
            <a:r>
              <a:rPr lang="en-US" dirty="0"/>
              <a:t>	-Go to FEMA Flood Map Service Center to find your official flood map; super easy, just type in address or town and zoom into your project area</a:t>
            </a:r>
          </a:p>
          <a:p>
            <a:pPr marL="0" indent="0">
              <a:buNone/>
            </a:pPr>
            <a:endParaRPr lang="en-US" dirty="0"/>
          </a:p>
          <a:p>
            <a:pPr marL="0" indent="0">
              <a:buNone/>
            </a:pPr>
            <a:endParaRPr lang="en-US" dirty="0"/>
          </a:p>
          <a:p>
            <a:pPr marL="0" indent="0">
              <a:buNone/>
            </a:pPr>
            <a:r>
              <a:rPr lang="en-US" dirty="0"/>
              <a:t>Let’s see a simple </a:t>
            </a:r>
            <a:r>
              <a:rPr lang="en-US" dirty="0" err="1"/>
              <a:t>floodmap</a:t>
            </a:r>
            <a:r>
              <a:rPr lang="en-US" dirty="0"/>
              <a:t>.  What is an indicator that there is water around?  Yep, that blue outside of water.  You see it designated as Zone A.  That’s your base floodplain or areas with 1% annual chance of flooding.  Because detailed analysis are not performed in these areas; there are no base flood elevations within this zone.  </a:t>
            </a:r>
          </a:p>
          <a:p>
            <a:pPr marL="0" indent="0">
              <a:buNone/>
            </a:pPr>
            <a:br>
              <a:rPr lang="en-US" dirty="0"/>
            </a:br>
            <a:r>
              <a:rPr lang="en-US" dirty="0"/>
              <a:t>Do you see the Zone X?  Those are areas of moderate flood hazard, between 100 and 500 </a:t>
            </a:r>
            <a:r>
              <a:rPr lang="en-US" dirty="0" err="1"/>
              <a:t>yr</a:t>
            </a:r>
            <a:r>
              <a:rPr lang="en-US" dirty="0"/>
              <a:t> floods.  </a:t>
            </a:r>
          </a:p>
          <a:p>
            <a:pPr marL="0" indent="0">
              <a:buNone/>
            </a:pPr>
            <a:endParaRPr lang="en-US" dirty="0"/>
          </a:p>
          <a:p>
            <a:pPr marL="0" indent="0">
              <a:buNone/>
            </a:pPr>
            <a:r>
              <a:rPr lang="en-US" dirty="0"/>
              <a:t>See the Green #s?  That’s the map # and the effective date.  It tells you this flood map here has regulatory authority when that date is effective.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*basically, you look up to see if there is a FEMA NFIP mapped area.  Cite the most recent FEMA FIRM to comply with this section.  This can be as simple as “A review of the current effective FEMA NFIP maps (dated XYZ) indicates portion of the project are within the base floodplain.”</a:t>
            </a:r>
          </a:p>
          <a:p>
            <a:pPr marL="0" indent="0">
              <a:buNone/>
            </a:pPr>
            <a:endParaRPr lang="en-US" dirty="0"/>
          </a:p>
          <a:p>
            <a:pPr marL="0" indent="0">
              <a:buNone/>
            </a:pPr>
            <a:r>
              <a:rPr lang="en-US" dirty="0"/>
              <a:t>Unidentified floodplain</a:t>
            </a:r>
          </a:p>
          <a:p>
            <a:pPr marL="0" indent="0">
              <a:buNone/>
            </a:pPr>
            <a:r>
              <a:rPr lang="en-US" dirty="0"/>
              <a:t>	-no maps identifying 100 year floodplain</a:t>
            </a:r>
          </a:p>
          <a:p>
            <a:pPr marL="0" indent="0">
              <a:buNone/>
            </a:pPr>
            <a:r>
              <a:rPr lang="en-US" dirty="0"/>
              <a:t>	-community is not in NFIP</a:t>
            </a:r>
          </a:p>
          <a:p>
            <a:pPr marL="0" indent="0">
              <a:buNone/>
            </a:pPr>
            <a:r>
              <a:rPr lang="en-US" dirty="0"/>
              <a:t>	-discuss any significant impacts</a:t>
            </a:r>
          </a:p>
          <a:p>
            <a:pPr marL="0" indent="0">
              <a:buNone/>
            </a:pPr>
            <a:r>
              <a:rPr lang="en-US" dirty="0"/>
              <a:t>	-summarize location hydraulic study and provide floodplain documentation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lvl="1" indent="0">
              <a:buNone/>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12</a:t>
            </a:fld>
            <a:endParaRPr lang="en-US" dirty="0"/>
          </a:p>
        </p:txBody>
      </p:sp>
    </p:spTree>
    <p:extLst>
      <p:ext uri="{BB962C8B-B14F-4D97-AF65-F5344CB8AC3E}">
        <p14:creationId xmlns:p14="http://schemas.microsoft.com/office/powerpoint/2010/main" val="97100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dirty="0"/>
              <a:t>There are over 1.3 million stream miles and almost just as much in non-federal lands that are unmapped by FEMA.  Keep in mind that a lot of these stream miles in Tribal lands are also unmapped.</a:t>
            </a:r>
          </a:p>
          <a:p>
            <a:pPr marL="457200" lvl="1" indent="0">
              <a:buNone/>
            </a:pPr>
            <a:endParaRPr lang="en-US" dirty="0"/>
          </a:p>
          <a:p>
            <a:pPr marL="457200" lvl="1" indent="0">
              <a:buNone/>
            </a:pPr>
            <a:r>
              <a:rPr lang="en-US" dirty="0"/>
              <a:t>So, what do you do when you have a project that doesn’t have any NFIP maps?  You have to rely/request maps developed by the state highway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13</a:t>
            </a:fld>
            <a:endParaRPr lang="en-US" dirty="0"/>
          </a:p>
        </p:txBody>
      </p:sp>
    </p:spTree>
    <p:extLst>
      <p:ext uri="{BB962C8B-B14F-4D97-AF65-F5344CB8AC3E}">
        <p14:creationId xmlns:p14="http://schemas.microsoft.com/office/powerpoint/2010/main" val="3532857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dirty="0"/>
              <a:t>Let’s look at this floodplain map at I-10 Lake Charles in Calcasieu, LA.  Anything a little different in this map?</a:t>
            </a:r>
          </a:p>
          <a:p>
            <a:pPr marL="457200" lvl="1" indent="0">
              <a:buNone/>
            </a:pPr>
            <a:endParaRPr lang="en-US" dirty="0"/>
          </a:p>
          <a:p>
            <a:pPr marL="457200" lvl="1" indent="0">
              <a:buNone/>
            </a:pPr>
            <a:r>
              <a:rPr lang="en-US" dirty="0"/>
              <a:t>Notice the AE designation.  That’s your base floodplain where base flood elevations are provided.  The EL 9 means 9 ft is the level the surface water will likely reach during a base flood.  </a:t>
            </a:r>
          </a:p>
          <a:p>
            <a:pPr marL="457200" lvl="1" indent="0">
              <a:buNone/>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14</a:t>
            </a:fld>
            <a:endParaRPr lang="en-US" dirty="0"/>
          </a:p>
        </p:txBody>
      </p:sp>
    </p:spTree>
    <p:extLst>
      <p:ext uri="{BB962C8B-B14F-4D97-AF65-F5344CB8AC3E}">
        <p14:creationId xmlns:p14="http://schemas.microsoft.com/office/powerpoint/2010/main" val="3224892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dirty="0"/>
          </a:p>
          <a:p>
            <a:pPr marL="457200" lvl="1" indent="0">
              <a:buFont typeface="Arial" panose="020B0604020202020204" pitchFamily="34" charset="0"/>
              <a:buNone/>
            </a:pPr>
            <a:endParaRPr lang="en-US" sz="1200" dirty="0"/>
          </a:p>
          <a:p>
            <a:pPr marL="457200" lvl="1" indent="0">
              <a:buFont typeface="Arial" panose="020B0604020202020204" pitchFamily="34" charset="0"/>
              <a:buNone/>
            </a:pPr>
            <a:endParaRPr lang="en-US" sz="1200" dirty="0"/>
          </a:p>
          <a:p>
            <a:pPr marL="457200" marR="0">
              <a:spcBef>
                <a:spcPts val="0"/>
              </a:spcBef>
              <a:spcAft>
                <a:spcPts val="0"/>
              </a:spcAft>
            </a:pPr>
            <a:r>
              <a:rPr lang="en-US" sz="1200" dirty="0">
                <a:effectLst/>
                <a:latin typeface="Calibri" panose="020F0502020204030204" pitchFamily="34" charset="0"/>
                <a:ea typeface="Calibri" panose="020F0502020204030204" pitchFamily="34" charset="0"/>
              </a:rPr>
              <a:t>The current alignment has portions that are longitudinal encroachments (e.g., the land spur on the eastern approach of the bridge). Every alternative would continue to operate on this longitudinal encroachment. Attempting avoidance is not practicable for these locations.</a:t>
            </a:r>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15</a:t>
            </a:fld>
            <a:endParaRPr lang="en-US" dirty="0"/>
          </a:p>
        </p:txBody>
      </p:sp>
    </p:spTree>
    <p:extLst>
      <p:ext uri="{BB962C8B-B14F-4D97-AF65-F5344CB8AC3E}">
        <p14:creationId xmlns:p14="http://schemas.microsoft.com/office/powerpoint/2010/main" val="1792995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800" dirty="0">
                <a:effectLst/>
                <a:latin typeface="Calibri" panose="020F0502020204030204" pitchFamily="34" charset="0"/>
                <a:ea typeface="Calibri" panose="020F0502020204030204" pitchFamily="34" charset="0"/>
              </a:rPr>
              <a:t>This section includes discussion of the following items, commensurate with the significance of risk or environmental impact, for all alternatives containing encroachments and for those actions which would support base floodplain development.  So, we are still working on the I-10 Calcasieu replacement bridge.  </a:t>
            </a:r>
          </a:p>
          <a:p>
            <a:pPr marL="1200150" lvl="1" indent="-514350">
              <a:buFont typeface="+mj-lt"/>
              <a:buAutoNum type="arabicPeriod"/>
            </a:pPr>
            <a:r>
              <a:rPr lang="en-US" sz="1800" b="0" dirty="0">
                <a:effectLst/>
                <a:latin typeface="Calibri" panose="020F0502020204030204" pitchFamily="34" charset="0"/>
                <a:cs typeface="Segoe UI Light" panose="020B0502040204020203" pitchFamily="34" charset="0"/>
              </a:rPr>
              <a:t>Risks on i</a:t>
            </a:r>
            <a:r>
              <a:rPr lang="en-US" sz="1800" b="0" dirty="0">
                <a:latin typeface="Segoe UI Light" panose="020B0502040204020203" pitchFamily="34" charset="0"/>
                <a:cs typeface="Segoe UI Light" panose="020B0502040204020203" pitchFamily="34" charset="0"/>
              </a:rPr>
              <a:t>mplementation</a:t>
            </a:r>
          </a:p>
          <a:p>
            <a:pPr marL="1657350" lvl="2" indent="-514350">
              <a:buFont typeface="+mj-lt"/>
              <a:buAutoNum type="arabicParenR"/>
            </a:pPr>
            <a:r>
              <a:rPr lang="en-US" sz="2800" dirty="0"/>
              <a:t>The risk associated with implementation of the proposed Project is negligible because water conveyances to receiving waters would be implemented and the extent of commercial and residential development in the base floodplain would be reduced through relocation of these activities outside of the base floodplain.</a:t>
            </a:r>
          </a:p>
          <a:p>
            <a:pPr marL="1143000" lvl="2" indent="0">
              <a:buFont typeface="+mj-lt"/>
              <a:buNone/>
            </a:pPr>
            <a:endParaRPr lang="en-US" sz="1800" b="0" dirty="0">
              <a:latin typeface="Segoe UI Light" panose="020B0502040204020203" pitchFamily="34" charset="0"/>
              <a:cs typeface="Segoe UI Light" panose="020B0502040204020203" pitchFamily="34" charset="0"/>
            </a:endParaRPr>
          </a:p>
          <a:p>
            <a:pPr marL="1200150" lvl="1" indent="-514350">
              <a:buFont typeface="+mj-lt"/>
              <a:buAutoNum type="arabicPeriod"/>
            </a:pPr>
            <a:r>
              <a:rPr lang="en-US" sz="1800" b="0" dirty="0">
                <a:latin typeface="Segoe UI Light" panose="020B0502040204020203" pitchFamily="34" charset="0"/>
                <a:cs typeface="Segoe UI Light" panose="020B0502040204020203" pitchFamily="34" charset="0"/>
              </a:rPr>
              <a:t>Impacts on natural and beneficial floodplain values (fish, wildlife, natural beauty, recreation, agriculture, </a:t>
            </a:r>
            <a:r>
              <a:rPr lang="en-US" sz="1800" b="0" dirty="0" err="1">
                <a:latin typeface="Segoe UI Light" panose="020B0502040204020203" pitchFamily="34" charset="0"/>
                <a:cs typeface="Segoe UI Light" panose="020B0502040204020203" pitchFamily="34" charset="0"/>
              </a:rPr>
              <a:t>etc</a:t>
            </a:r>
            <a:r>
              <a:rPr lang="en-US" sz="1800" b="0" dirty="0">
                <a:latin typeface="Segoe UI Light" panose="020B0502040204020203" pitchFamily="34" charset="0"/>
                <a:cs typeface="Segoe UI Light" panose="020B0502040204020203" pitchFamily="34" charset="0"/>
              </a:rPr>
              <a:t>) </a:t>
            </a:r>
          </a:p>
          <a:p>
            <a:pPr marL="1143000" lvl="2" indent="0">
              <a:buFont typeface="+mj-lt"/>
              <a:buNone/>
            </a:pPr>
            <a:r>
              <a:rPr lang="en-US" sz="2800" dirty="0"/>
              <a:t>2) The proposed Project would not impact natural and floodplain values but would offer some opportunity for improvement of natural and beneficial floodplain values by removing some existing development out of the base floodplain and allowing for a transition of that part of the floodplain to a more natural state.</a:t>
            </a:r>
            <a:endParaRPr lang="en-US" sz="2800" b="0" dirty="0">
              <a:latin typeface="Segoe UI Light" panose="020B0502040204020203" pitchFamily="34" charset="0"/>
              <a:cs typeface="Segoe UI Light" panose="020B0502040204020203" pitchFamily="34" charset="0"/>
            </a:endParaRPr>
          </a:p>
          <a:p>
            <a:pPr marL="1143000" lvl="2" indent="0">
              <a:buFont typeface="+mj-lt"/>
              <a:buNone/>
            </a:pPr>
            <a:endParaRPr lang="en-US" sz="1800" b="0" dirty="0">
              <a:latin typeface="Segoe UI Light" panose="020B0502040204020203" pitchFamily="34" charset="0"/>
              <a:cs typeface="Segoe UI Light" panose="020B0502040204020203" pitchFamily="34" charset="0"/>
            </a:endParaRPr>
          </a:p>
          <a:p>
            <a:pPr marL="1200150" lvl="1" indent="-514350">
              <a:buFont typeface="+mj-lt"/>
              <a:buAutoNum type="arabicPeriod"/>
            </a:pPr>
            <a:r>
              <a:rPr lang="en-US" sz="1800" b="0" dirty="0">
                <a:latin typeface="Segoe UI Light" panose="020B0502040204020203" pitchFamily="34" charset="0"/>
                <a:cs typeface="Segoe UI Light" panose="020B0502040204020203" pitchFamily="34" charset="0"/>
              </a:rPr>
              <a:t>Support of probable incompatible floodplain values</a:t>
            </a:r>
          </a:p>
          <a:p>
            <a:pPr marL="1143000" lvl="2" indent="0">
              <a:buFont typeface="+mj-lt"/>
              <a:buNone/>
            </a:pPr>
            <a:r>
              <a:rPr lang="en-US" sz="2800" dirty="0"/>
              <a:t>3) The proposed Project would not support incompatible floodplain development; it would reduce the extent of commercial and residential development in the base floodplain through relocation of these activities outside of the base floodplain. </a:t>
            </a:r>
            <a:endParaRPr lang="en-US" sz="2800" b="0" dirty="0">
              <a:latin typeface="Segoe UI Light" panose="020B0502040204020203" pitchFamily="34" charset="0"/>
              <a:cs typeface="Segoe UI Light" panose="020B0502040204020203" pitchFamily="34" charset="0"/>
            </a:endParaRPr>
          </a:p>
          <a:p>
            <a:pPr marL="1143000" lvl="2" indent="0">
              <a:buFont typeface="+mj-lt"/>
              <a:buNone/>
            </a:pPr>
            <a:endParaRPr lang="en-US" sz="1800" b="0" dirty="0">
              <a:latin typeface="Segoe UI Light" panose="020B0502040204020203" pitchFamily="34" charset="0"/>
              <a:cs typeface="Segoe UI Light" panose="020B0502040204020203" pitchFamily="34" charset="0"/>
            </a:endParaRPr>
          </a:p>
          <a:p>
            <a:pPr marL="1200150" lvl="1" indent="-514350">
              <a:buFont typeface="+mj-lt"/>
              <a:buAutoNum type="arabicPeriod"/>
            </a:pPr>
            <a:r>
              <a:rPr lang="en-US" sz="1800" b="0" dirty="0">
                <a:latin typeface="Segoe UI Light" panose="020B0502040204020203" pitchFamily="34" charset="0"/>
                <a:cs typeface="Segoe UI Light" panose="020B0502040204020203" pitchFamily="34" charset="0"/>
              </a:rPr>
              <a:t>Measures to minimize floodplain impacts associated with the action</a:t>
            </a:r>
          </a:p>
          <a:p>
            <a:pPr marL="1143000" lvl="2" indent="0">
              <a:buFont typeface="+mj-lt"/>
              <a:buNone/>
            </a:pPr>
            <a:r>
              <a:rPr lang="en-US" sz="2800" dirty="0"/>
              <a:t>4) Measures to minimize floodplain impacts associated with the action include implementation of water conveyances and reduction of the extent of development in the floodplain. </a:t>
            </a:r>
          </a:p>
          <a:p>
            <a:pPr marL="1143000" lvl="2" indent="0">
              <a:buFont typeface="+mj-lt"/>
              <a:buNone/>
            </a:pPr>
            <a:endParaRPr lang="en-US" sz="1800" b="0" dirty="0">
              <a:latin typeface="Segoe UI Light" panose="020B0502040204020203" pitchFamily="34" charset="0"/>
              <a:cs typeface="Segoe UI Light" panose="020B0502040204020203" pitchFamily="34" charset="0"/>
            </a:endParaRPr>
          </a:p>
          <a:p>
            <a:pPr marL="1200150" lvl="1" indent="-514350">
              <a:buFont typeface="+mj-lt"/>
              <a:buAutoNum type="arabicPeriod"/>
            </a:pPr>
            <a:r>
              <a:rPr lang="en-US" sz="1800" b="0" dirty="0">
                <a:latin typeface="Segoe UI Light" panose="020B0502040204020203" pitchFamily="34" charset="0"/>
                <a:cs typeface="Segoe UI Light" panose="020B0502040204020203" pitchFamily="34" charset="0"/>
              </a:rPr>
              <a:t>Measures to restore natural and beneficial floodplain values with the action</a:t>
            </a:r>
          </a:p>
          <a:p>
            <a:pPr marL="1143000" lvl="2" indent="0">
              <a:buFont typeface="+mj-lt"/>
              <a:buNone/>
            </a:pPr>
            <a:r>
              <a:rPr lang="en-US" sz="2800" dirty="0"/>
              <a:t>5) The proposed Project would not impact natural and floodplain values but would offer some opportunity to restore and preserve the natural and beneficial floodplain values.</a:t>
            </a:r>
            <a:endParaRPr lang="en-US" sz="1800" dirty="0">
              <a:effectLst/>
              <a:latin typeface="Calibri" panose="020F0502020204030204" pitchFamily="34" charset="0"/>
              <a:ea typeface="Calibri" panose="020F0502020204030204" pitchFamily="34" charset="0"/>
            </a:endParaRPr>
          </a:p>
          <a:p>
            <a:pPr marL="457200" lvl="1" indent="0">
              <a:buNone/>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16</a:t>
            </a:fld>
            <a:endParaRPr lang="en-US" dirty="0"/>
          </a:p>
        </p:txBody>
      </p:sp>
    </p:spTree>
    <p:extLst>
      <p:ext uri="{BB962C8B-B14F-4D97-AF65-F5344CB8AC3E}">
        <p14:creationId xmlns:p14="http://schemas.microsoft.com/office/powerpoint/2010/main" val="1678695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dirty="0"/>
              <a:t>Location studies shall include evaluation and discussion of the practicality of alternatives to any significant encroachments or any support of incompatible floodplain development.</a:t>
            </a:r>
          </a:p>
          <a:p>
            <a:pPr marL="457200" lvl="1" indent="0">
              <a:buNone/>
            </a:pPr>
            <a:endParaRPr lang="en-US" dirty="0"/>
          </a:p>
          <a:p>
            <a:pPr marL="457200" lvl="1" indent="0">
              <a:buNone/>
            </a:pPr>
            <a:r>
              <a:rPr lang="en-US" dirty="0"/>
              <a:t>This one really means how practical are other alternatives that don’t have significant encroachments?</a:t>
            </a:r>
          </a:p>
          <a:p>
            <a:pPr marL="457200" lvl="1" indent="0">
              <a:buNone/>
            </a:pPr>
            <a:endParaRPr lang="en-US" dirty="0"/>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(q) "Significant encroachment" shall mean a highway encroachment and any direct support of likely base flood-plain development that would involve one or more of the following construction-or flood-related impacts: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(1) A significant potential for interruption or termination of a transportation facility which is needed for emergency vehicles or provides a community's only evacuation route.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(2) A significant risk, or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(3) A significant adverse impact on natural and beneficial flood-plain values.</a:t>
            </a:r>
            <a:endParaRPr lang="en-US" sz="1800" dirty="0">
              <a:effectLst/>
              <a:latin typeface="Calibri" panose="020F0502020204030204" pitchFamily="34" charset="0"/>
              <a:ea typeface="Calibri" panose="020F0502020204030204" pitchFamily="34" charset="0"/>
            </a:endParaRPr>
          </a:p>
          <a:p>
            <a:pPr marL="457200" lvl="1" indent="0">
              <a:buNone/>
            </a:pPr>
            <a:endParaRPr lang="en-US" dirty="0"/>
          </a:p>
          <a:p>
            <a:pPr marL="457200" lvl="1" indent="0">
              <a:buNone/>
            </a:pPr>
            <a:endParaRPr lang="en-US" dirty="0"/>
          </a:p>
          <a:p>
            <a:pPr marL="457200" lvl="1" indent="0">
              <a:buNone/>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17</a:t>
            </a:fld>
            <a:endParaRPr lang="en-US" dirty="0"/>
          </a:p>
        </p:txBody>
      </p:sp>
    </p:spTree>
    <p:extLst>
      <p:ext uri="{BB962C8B-B14F-4D97-AF65-F5344CB8AC3E}">
        <p14:creationId xmlns:p14="http://schemas.microsoft.com/office/powerpoint/2010/main" val="3147907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(e) Making sure the location study (everything you did in A-D)  is documented in your NEPA document</a:t>
            </a:r>
          </a:p>
          <a:p>
            <a:pPr marL="457200" lvl="1" indent="0">
              <a:buNone/>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18</a:t>
            </a:fld>
            <a:endParaRPr lang="en-US" dirty="0"/>
          </a:p>
        </p:txBody>
      </p:sp>
    </p:spTree>
    <p:extLst>
      <p:ext uri="{BB962C8B-B14F-4D97-AF65-F5344CB8AC3E}">
        <p14:creationId xmlns:p14="http://schemas.microsoft.com/office/powerpoint/2010/main" val="2766987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dirty="0"/>
              <a:t>(f) Ensure local, state, and federal water resources and floodplain management agencies are consulted to determine if the proposed highway action is consistent with existing watershed and floodplain management programs</a:t>
            </a:r>
          </a:p>
          <a:p>
            <a:pPr marL="457200" lvl="1" indent="0">
              <a:buNone/>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Discussion with your local flood administrators should be done during the NEPA phase, not during the design phase, which has occurred in some EIS/EAs we have reviewed.  Opens your way to possible litigation.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So, you go through the Location Hydraulic Study and have an encroachment and hydraulic modeling shows you may impact or change a regulatory floodplain (such as backwater)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Backwater is the increase in the upstream water surface level resulting from an obstruction to flow.</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What happens next?  The state DOT/stakeholder will be going through the CLOMR/LOMR process. </a:t>
            </a:r>
          </a:p>
          <a:p>
            <a:pPr marL="457200" lvl="1" indent="0">
              <a:buNone/>
            </a:pPr>
            <a:endParaRPr lang="en-US" dirty="0"/>
          </a:p>
          <a:p>
            <a:pPr marL="457200" lvl="1"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-CLOMR/LOMR – Conditional Letter of Map Revision and Letter of Map Revision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LOMR is a letter of FEMA officially revising the current NFIP maps to show changes to floodplains, regulatory floodways or flood elevations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CLOMR is a letter from FEMA commenting on whether a proposed project, if built as proposed, or proposed hydrology changes would meet minimum NFIP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FHWA can get involved in mitigation efforts if a Federal aid highway project will cause a BFE rise (so anything over that amount, FHWA can participate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in mind that the CLOMR process can take up to about 6-12 months, with the LOMR up to another 6 months. </a:t>
            </a:r>
          </a:p>
          <a:p>
            <a:pPr marL="457200" lvl="1" indent="0">
              <a:buNone/>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19</a:t>
            </a:fld>
            <a:endParaRPr lang="en-US" dirty="0"/>
          </a:p>
        </p:txBody>
      </p:sp>
    </p:spTree>
    <p:extLst>
      <p:ext uri="{BB962C8B-B14F-4D97-AF65-F5344CB8AC3E}">
        <p14:creationId xmlns:p14="http://schemas.microsoft.com/office/powerpoint/2010/main" val="1020327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is when FHWA finds that the proposed significant encroachment is the only practicable alternative.  </a:t>
            </a:r>
          </a:p>
          <a:p>
            <a:endParaRPr lang="en-US" dirty="0"/>
          </a:p>
          <a:p>
            <a:pPr marL="457200" lvl="1" indent="0">
              <a:buNone/>
            </a:pPr>
            <a:r>
              <a:rPr lang="en-US" dirty="0"/>
              <a:t>Let’s go back to our I-10 Calcasieu example.  </a:t>
            </a:r>
          </a:p>
          <a:p>
            <a:pPr marL="457200" lvl="1" indent="0">
              <a:buNone/>
            </a:pPr>
            <a:endParaRPr lang="en-US"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Is this portion of I-10 an evacuation route? Is it the only one? If so, then this is a significant encroachment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There is nothing wrong with being a significant encroachment, just as long as these facts is documented one way (or the other). In other words, unless there is an alternative that avoids the entire area (there isn’t one that I’ve seen),  then there aren’t any practicable alternatives. In that case, 650.113 allows the DA to apply the “only practicable alterative” conclusion.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This is the area of NEPA documents where we see litigation. The EA or EIS documents states “There are no significant encroachments.” and the litigants argue about this, normally citing how the definition applies to their argument. </a:t>
            </a:r>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20</a:t>
            </a:fld>
            <a:endParaRPr lang="en-US" dirty="0"/>
          </a:p>
        </p:txBody>
      </p:sp>
    </p:spTree>
    <p:extLst>
      <p:ext uri="{BB962C8B-B14F-4D97-AF65-F5344CB8AC3E}">
        <p14:creationId xmlns:p14="http://schemas.microsoft.com/office/powerpoint/2010/main" val="70490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USDOT Order 5650.2 Floodplain Management and Protection has a definition for floodplain and it reads: </a:t>
            </a:r>
          </a:p>
        </p:txBody>
      </p:sp>
      <p:sp>
        <p:nvSpPr>
          <p:cNvPr id="4" name="Slide Number Placeholder 3"/>
          <p:cNvSpPr>
            <a:spLocks noGrp="1"/>
          </p:cNvSpPr>
          <p:nvPr>
            <p:ph type="sldNum" sz="quarter" idx="5"/>
          </p:nvPr>
        </p:nvSpPr>
        <p:spPr/>
        <p:txBody>
          <a:bodyPr/>
          <a:lstStyle/>
          <a:p>
            <a:fld id="{C58EC616-C518-4358-9496-6C33B2F5FA56}" type="slidenum">
              <a:rPr lang="en-US" smtClean="0"/>
              <a:t>3</a:t>
            </a:fld>
            <a:endParaRPr lang="en-US" dirty="0"/>
          </a:p>
        </p:txBody>
      </p:sp>
    </p:spTree>
    <p:extLst>
      <p:ext uri="{BB962C8B-B14F-4D97-AF65-F5344CB8AC3E}">
        <p14:creationId xmlns:p14="http://schemas.microsoft.com/office/powerpoint/2010/main" val="600408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final 2 parts of 23 CFR 650 Subpart A are 115 Design Standards and 117 Content of Design Standards.  </a:t>
            </a:r>
          </a:p>
          <a:p>
            <a:endParaRPr lang="en-US" dirty="0"/>
          </a:p>
          <a:p>
            <a:r>
              <a:rPr lang="en-US" dirty="0"/>
              <a:t>115 goes into detail the requirements for the design standard for an encroachment.  These are criteria that your bridge designers need to heed for project design.  </a:t>
            </a:r>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21</a:t>
            </a:fld>
            <a:endParaRPr lang="en-US" dirty="0"/>
          </a:p>
        </p:txBody>
      </p:sp>
    </p:spTree>
    <p:extLst>
      <p:ext uri="{BB962C8B-B14F-4D97-AF65-F5344CB8AC3E}">
        <p14:creationId xmlns:p14="http://schemas.microsoft.com/office/powerpoint/2010/main" val="3792279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117 goes into what these design studies  shall contain.  </a:t>
            </a:r>
          </a:p>
          <a:p>
            <a:endParaRPr lang="en-US" dirty="0"/>
          </a:p>
          <a:p>
            <a:r>
              <a:rPr lang="en-US" dirty="0"/>
              <a:t>These are more for your hydraulic engineers when designing these encroachments.  </a:t>
            </a:r>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22</a:t>
            </a:fld>
            <a:endParaRPr lang="en-US" dirty="0"/>
          </a:p>
        </p:txBody>
      </p:sp>
    </p:spTree>
    <p:extLst>
      <p:ext uri="{BB962C8B-B14F-4D97-AF65-F5344CB8AC3E}">
        <p14:creationId xmlns:p14="http://schemas.microsoft.com/office/powerpoint/2010/main" val="29054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EO 13690 amended EO 11988</a:t>
            </a:r>
          </a:p>
          <a:p>
            <a:r>
              <a:rPr lang="en-US" sz="1800" dirty="0">
                <a:effectLst/>
                <a:latin typeface="Times New Roman" panose="02020603050405020304" pitchFamily="18" charset="0"/>
                <a:ea typeface="Times New Roman" panose="02020603050405020304" pitchFamily="18" charset="0"/>
              </a:rPr>
              <a:t>EO 14030 reestablished FFRMS</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FFRMS takes into account changing flood hazards due to climate change and other processes (e.g., land use), redefining the base floodplain using one of three approaches to determine the vertical flood elevation and corresponding horizontal extent of the floodplain. (i.e., the FFRMS floodplain).</a:t>
            </a:r>
          </a:p>
          <a:p>
            <a:endParaRPr lang="en-US" sz="1800" dirty="0">
              <a:effectLst/>
              <a:latin typeface="Times New Roman" panose="02020603050405020304" pitchFamily="18" charset="0"/>
            </a:endParaRPr>
          </a:p>
          <a:p>
            <a:r>
              <a:rPr lang="en-US" dirty="0"/>
              <a:t>Encourages all actions to determine if it’s within FFRMS floodplain (area subject to flooding based upon using 1 of 3 methods: 1) climate informed science (CISA) with the elevation and flood hazard area resulting from climate informed science approach and best available hydrologic and hydraulic science.  2) Freeboard: 2 ft above non critical and 3 ft BFE for critical actions,  3) 500 </a:t>
            </a:r>
            <a:r>
              <a:rPr lang="en-US" dirty="0" err="1"/>
              <a:t>yr</a:t>
            </a:r>
            <a:r>
              <a:rPr lang="en-US" dirty="0"/>
              <a:t> flood.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Keep in mind that State DOTs in regard to FHWA actions need to abide by 23 CFR 650 Subpart A until any rulemaking to update 23 CFR 650 subpart A becomes official. </a:t>
            </a:r>
            <a:endParaRPr lang="en-US" dirty="0"/>
          </a:p>
          <a:p>
            <a:endParaRPr lang="en-US" dirty="0"/>
          </a:p>
          <a:p>
            <a:pPr marL="0" marR="0">
              <a:spcBef>
                <a:spcPts val="0"/>
              </a:spcBef>
              <a:spcAft>
                <a:spcPts val="0"/>
              </a:spcAft>
            </a:pPr>
            <a:r>
              <a:rPr lang="en-US" sz="1200" dirty="0">
                <a:effectLst/>
                <a:latin typeface="Calibri" panose="020F0502020204030204" pitchFamily="34" charset="0"/>
                <a:ea typeface="Calibri" panose="020F0502020204030204" pitchFamily="34" charset="0"/>
              </a:rPr>
              <a:t>Essentially, no non-Federal entity needs to comply with EO 11988 or 13690. Why? Those EOs require Federal agencies to implement any requirements via their specific regulation or orders.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Specifically, at this time, there is no FHWA or USDOT requirement for actions to apply the Federal Flood Risk Management Standard (FFRMS).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USDOT is still drafting the means to achieve such implementation, but that will take time and public involvement to achieve.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Therefore, any highway actions need to comply with the FHWA’s floodplain regulation “23 CFR 650 subpart A” . 23 CFR 650 A is how FHWA complies with EO 11988].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There ARE other Federal agencies (FEMA) that had rulemaking implementing FFRMS. However, those regulations would not apply to FHWA funding or activities.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endParaRPr lang="en-US" dirty="0"/>
          </a:p>
          <a:p>
            <a:endParaRPr lang="en-US" dirty="0"/>
          </a:p>
          <a:p>
            <a:pPr marL="171450" indent="-171450">
              <a:buFont typeface="Arial" panose="020B0604020202020204" pitchFamily="34" charset="0"/>
              <a:buChar char="•"/>
            </a:pPr>
            <a:r>
              <a:rPr lang="en-US" dirty="0"/>
              <a:t>Interim Guidelines under review with Administration</a:t>
            </a:r>
          </a:p>
          <a:p>
            <a:pPr marL="171450" indent="-171450">
              <a:buFont typeface="Arial" panose="020B0604020202020204" pitchFamily="34" charset="0"/>
              <a:buChar char="•"/>
            </a:pPr>
            <a:r>
              <a:rPr lang="en-US" dirty="0"/>
              <a:t>New Floodplain Management and Protection Rulemaking – requirements that USDOT actions must consider evaluating proposed transportation infrastructure withing a designated floodplain</a:t>
            </a:r>
          </a:p>
          <a:p>
            <a:pPr marL="171450" indent="-171450">
              <a:buFont typeface="Arial" panose="020B0604020202020204" pitchFamily="34" charset="0"/>
              <a:buChar char="•"/>
            </a:pPr>
            <a:r>
              <a:rPr lang="en-US" dirty="0"/>
              <a:t>Updating USDOT Order 5650.2 to reflect the EO 13690, FFRMS and the Rule</a:t>
            </a:r>
          </a:p>
          <a:p>
            <a:pPr marL="171450" indent="-171450">
              <a:buFont typeface="Arial" panose="020B0604020202020204" pitchFamily="34" charset="0"/>
              <a:buChar char="•"/>
            </a:pPr>
            <a:r>
              <a:rPr lang="en-US" dirty="0"/>
              <a:t>Operating administrative updates to policies and programs, 23 CFR 650 Subpart A</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23</a:t>
            </a:fld>
            <a:endParaRPr lang="en-US" dirty="0"/>
          </a:p>
        </p:txBody>
      </p:sp>
    </p:spTree>
    <p:extLst>
      <p:ext uri="{BB962C8B-B14F-4D97-AF65-F5344CB8AC3E}">
        <p14:creationId xmlns:p14="http://schemas.microsoft.com/office/powerpoint/2010/main" val="40736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are plenty of precedent policies and EO, but I’ll focus on one of the most recent applicable one: President Carter’s EO 11988 on Floodplain Management.  EO 11988 superseded EO 11296 (1966 – President Johnson). It requires federal agencies to develop floodplain management policies to:  reduce flooding, minimize impact of flooding and restore or preserve floodplains values.</a:t>
            </a:r>
          </a:p>
          <a:p>
            <a:endParaRPr lang="en-US" i="1" dirty="0"/>
          </a:p>
          <a:p>
            <a:r>
              <a:rPr lang="en-US" i="1" dirty="0"/>
              <a:t>Ok, and ? What does that mean?</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it integrated Planning, NEPA and Floodplains.  And as a stakeholder to comply with NEPA, you have to consider avoidance of floodplains and floodplain risks as an alternative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EO told the federal agencies what to do, but not how to do it.  </a:t>
            </a:r>
          </a:p>
          <a:p>
            <a:endParaRPr lang="en-US" dirty="0"/>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4</a:t>
            </a:fld>
            <a:endParaRPr lang="en-US" dirty="0"/>
          </a:p>
        </p:txBody>
      </p:sp>
    </p:spTree>
    <p:extLst>
      <p:ext uri="{BB962C8B-B14F-4D97-AF65-F5344CB8AC3E}">
        <p14:creationId xmlns:p14="http://schemas.microsoft.com/office/powerpoint/2010/main" val="324998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DOT Order is the USDOT’s compliance with EO 11988.  The order applies across all DOT modes and allows each mode or agency to come up with their own process for floodplain compliance.  </a:t>
            </a:r>
          </a:p>
          <a:p>
            <a:endParaRPr lang="en-US" dirty="0"/>
          </a:p>
          <a:p>
            <a:r>
              <a:rPr lang="en-US" dirty="0"/>
              <a:t>It sets the policy and procedure for ensuring that proper consideration is given to the avoidance and mitigation of adverse floodplain impacts.  </a:t>
            </a:r>
          </a:p>
          <a:p>
            <a:endParaRPr lang="en-US" dirty="0"/>
          </a:p>
          <a:p>
            <a:r>
              <a:rPr lang="en-US" dirty="0"/>
              <a:t>It provides:  </a:t>
            </a:r>
          </a:p>
          <a:p>
            <a:pPr marL="171450" indent="-171450">
              <a:buFont typeface="Arial" panose="020B0604020202020204" pitchFamily="34" charset="0"/>
              <a:buChar char="•"/>
            </a:pPr>
            <a:r>
              <a:rPr lang="en-US" u="sng" dirty="0"/>
              <a:t>Definitions</a:t>
            </a:r>
            <a:r>
              <a:rPr lang="en-US" dirty="0"/>
              <a:t> related to floodplains (terms such as base flood:  flood having 1% chance of being exceeded, 100 </a:t>
            </a:r>
            <a:r>
              <a:rPr lang="en-US" dirty="0" err="1"/>
              <a:t>yr</a:t>
            </a:r>
            <a:r>
              <a:rPr lang="en-US" dirty="0"/>
              <a:t> flood, base floodplain: area inundated by a base flood, encroachment: action within limits of a base floodplain) </a:t>
            </a:r>
          </a:p>
          <a:p>
            <a:pPr marL="171450" indent="-171450">
              <a:buFont typeface="Arial" panose="020B0604020202020204" pitchFamily="34" charset="0"/>
              <a:buChar char="•"/>
            </a:pPr>
            <a:r>
              <a:rPr lang="en-US" u="sng" dirty="0"/>
              <a:t>Applicability</a:t>
            </a:r>
            <a:r>
              <a:rPr lang="en-US" u="none" dirty="0"/>
              <a:t>: Order applies to all actions affecting base floodplains</a:t>
            </a:r>
            <a:endParaRPr lang="en-US" u="sng" dirty="0"/>
          </a:p>
          <a:p>
            <a:pPr marL="171450" indent="-171450">
              <a:buFont typeface="Arial" panose="020B0604020202020204" pitchFamily="34" charset="0"/>
              <a:buChar char="•"/>
            </a:pPr>
            <a:r>
              <a:rPr lang="en-US" u="sng" dirty="0"/>
              <a:t>Floodplain Identification</a:t>
            </a:r>
            <a:r>
              <a:rPr lang="en-US" u="none" dirty="0"/>
              <a:t>: identification of base floodplain limits and delineating encroachments</a:t>
            </a:r>
          </a:p>
          <a:p>
            <a:pPr marL="171450" indent="-171450">
              <a:buFont typeface="Arial" panose="020B0604020202020204" pitchFamily="34" charset="0"/>
              <a:buChar char="•"/>
            </a:pPr>
            <a:r>
              <a:rPr lang="en-US" u="sng" dirty="0"/>
              <a:t>Public Involvement</a:t>
            </a:r>
            <a:r>
              <a:rPr lang="en-US" u="none" dirty="0"/>
              <a:t>: early public review and comments</a:t>
            </a:r>
          </a:p>
          <a:p>
            <a:pPr marL="171450" indent="-171450">
              <a:buFont typeface="Arial" panose="020B0604020202020204" pitchFamily="34" charset="0"/>
              <a:buChar char="•"/>
            </a:pPr>
            <a:r>
              <a:rPr lang="en-US" u="sng" dirty="0"/>
              <a:t>Environmental Review Process</a:t>
            </a:r>
            <a:r>
              <a:rPr lang="en-US" u="none" dirty="0"/>
              <a:t>: Environmental review documents shall cover for all alternatives involving encroachment: (1) any risk to or resulting from action; (2) impacts on natural and beneficial floodplain values; (3) degree to which the action provides direct or indirect support in the base floodplain</a:t>
            </a:r>
            <a:endParaRPr lang="en-US" u="sng"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5</a:t>
            </a:fld>
            <a:endParaRPr lang="en-US" dirty="0"/>
          </a:p>
        </p:txBody>
      </p:sp>
    </p:spTree>
    <p:extLst>
      <p:ext uri="{BB962C8B-B14F-4D97-AF65-F5344CB8AC3E}">
        <p14:creationId xmlns:p14="http://schemas.microsoft.com/office/powerpoint/2010/main" val="4276715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DOT Order is the USDOT’s compliance with EO 11988, but how does FHWA comply with EO 11988?  </a:t>
            </a:r>
          </a:p>
          <a:p>
            <a:br>
              <a:rPr lang="en-US" dirty="0"/>
            </a:br>
            <a:r>
              <a:rPr lang="en-US" dirty="0"/>
              <a:t>Well, we updated 23 CFR 650 Subpart A – Location and Hydraulic Design of Encroachments on Floodplains.  The purpose is to prescribe FHWA policies and procedures for the location and hydraulic design of highway encroachments on floodplains, including direct FHWA projects.  What makes roadways unique is that it’s a linear transportation system crossing multiple jurisdictions and multiple watersheds. </a:t>
            </a:r>
          </a:p>
          <a:p>
            <a:endParaRPr lang="en-US" dirty="0"/>
          </a:p>
          <a:p>
            <a:r>
              <a:rPr lang="en-US" dirty="0"/>
              <a:t>23 CFR 650 Subpart A consists of: Policy, Location Hydraulic Studies, Only Practicable Alternatives, Design Standards, and Content of Design Standards </a:t>
            </a:r>
          </a:p>
          <a:p>
            <a:endParaRPr lang="en-US" dirty="0"/>
          </a:p>
          <a:p>
            <a:r>
              <a:rPr lang="en-US" dirty="0"/>
              <a:t>Keep in mind that EO 11988 only applies to the first 3 boxes. For those NEPA delegated states, you can only delegate Boxes 2 and 3.  Design Standards and Content of Design Standards are not part of NEPA and cannot be delegated.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big issue in FHWA associated documents is that we have noticed the floodplain section referring to EO 11988 instead of properly citing 23 CFR Subpart A. </a:t>
            </a:r>
          </a:p>
          <a:p>
            <a:endParaRPr lang="en-US" dirty="0"/>
          </a:p>
          <a:p>
            <a:r>
              <a:rPr lang="en-US" sz="1800" dirty="0">
                <a:solidFill>
                  <a:srgbClr val="000000"/>
                </a:solidFill>
                <a:effectLst/>
                <a:latin typeface="Calibri" panose="020F0502020204030204" pitchFamily="34" charset="0"/>
                <a:ea typeface="Times New Roman" panose="02020603050405020304" pitchFamily="18" charset="0"/>
              </a:rPr>
              <a:t>If a State DOT is utilizing federal aid eligibility and preparing a NEPA document, it has to ensure compliance with 23 CFR 650 subpart A.  The risk of keeping the EO reference is that it opens the State DOT to </a:t>
            </a:r>
            <a:r>
              <a:rPr lang="en-US" sz="1800" dirty="0">
                <a:effectLst/>
                <a:latin typeface="Calibri" panose="020F0502020204030204" pitchFamily="34" charset="0"/>
                <a:ea typeface="Times New Roman" panose="02020603050405020304" pitchFamily="18" charset="0"/>
              </a:rPr>
              <a:t>potential Water Resources Council Guideline requirements that FHWA’s 23 CFR subpart  A resolved by using a different approach (e.g., significant encroachment versus critical action).  </a:t>
            </a:r>
            <a:r>
              <a:rPr lang="en-US" sz="1800" dirty="0">
                <a:solidFill>
                  <a:srgbClr val="000000"/>
                </a:solidFill>
                <a:effectLst/>
                <a:latin typeface="Calibri" panose="020F0502020204030204" pitchFamily="34" charset="0"/>
                <a:ea typeface="Times New Roman" panose="02020603050405020304" pitchFamily="18" charset="0"/>
              </a:rPr>
              <a:t>Also, EO 11988 does not reference backwater criteria; that standard is in FEMA NFIP regulation 44 CFR.  </a:t>
            </a:r>
            <a:endParaRPr lang="en-US" dirty="0"/>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6</a:t>
            </a:fld>
            <a:endParaRPr lang="en-US" dirty="0"/>
          </a:p>
        </p:txBody>
      </p:sp>
    </p:spTree>
    <p:extLst>
      <p:ext uri="{BB962C8B-B14F-4D97-AF65-F5344CB8AC3E}">
        <p14:creationId xmlns:p14="http://schemas.microsoft.com/office/powerpoint/2010/main" val="64573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t>Here are some definition defined in 23 CFR 650 Subpart A:</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Regulatory floodway: </a:t>
            </a:r>
            <a:r>
              <a:rPr lang="en-US" sz="1200" b="0" i="0" dirty="0">
                <a:effectLst/>
                <a:latin typeface="Calibri" panose="020F0502020204030204" pitchFamily="34" charset="0"/>
                <a:ea typeface="Calibri" panose="020F0502020204030204" pitchFamily="34" charset="0"/>
              </a:rPr>
              <a:t>flood-plain area that is in an open manner by Federal, State or local requirements, i.e., unconfined or unobstructed either horizontally or vertically, to provide for the discharge of the </a:t>
            </a:r>
            <a:r>
              <a:rPr lang="en-US" sz="1200" b="0" i="0" dirty="0">
                <a:solidFill>
                  <a:srgbClr val="FF0000"/>
                </a:solidFill>
                <a:effectLst/>
                <a:latin typeface="Calibri" panose="020F0502020204030204" pitchFamily="34" charset="0"/>
                <a:ea typeface="Calibri" panose="020F0502020204030204" pitchFamily="34" charset="0"/>
              </a:rPr>
              <a:t>flood or tide having a 1-percent chance of being exceeded in any given year</a:t>
            </a:r>
            <a:r>
              <a:rPr lang="en-US" sz="1200" b="0" i="0" dirty="0">
                <a:effectLst/>
                <a:latin typeface="Calibri" panose="020F0502020204030204" pitchFamily="34" charset="0"/>
                <a:ea typeface="Calibri" panose="020F0502020204030204" pitchFamily="34" charset="0"/>
              </a:rPr>
              <a:t>, so that the cumulative increase in water surface elevation is no more than a designated amount (not to exceed 1 foot as established by the Federal Emergency Management Agency (FEMA) for administering the National Flood Insurance Program).</a:t>
            </a:r>
          </a:p>
          <a:p>
            <a:endParaRPr lang="en-US" dirty="0"/>
          </a:p>
          <a:p>
            <a:r>
              <a:rPr lang="en-US" b="0" i="0" dirty="0">
                <a:solidFill>
                  <a:srgbClr val="1B1B1B"/>
                </a:solidFill>
                <a:effectLst/>
                <a:latin typeface="Source Sans Pro" panose="020B0503030403020204" pitchFamily="34" charset="0"/>
              </a:rPr>
              <a:t>Open channel of a river or other waterway and the adjacent land areas that must be reserved in order to discharge the base flood without cumulatively increasing the water surface elevation more than a designated height.</a:t>
            </a:r>
            <a:endParaRPr lang="en-US" dirty="0"/>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7</a:t>
            </a:fld>
            <a:endParaRPr lang="en-US" dirty="0"/>
          </a:p>
        </p:txBody>
      </p:sp>
    </p:spTree>
    <p:extLst>
      <p:ext uri="{BB962C8B-B14F-4D97-AF65-F5344CB8AC3E}">
        <p14:creationId xmlns:p14="http://schemas.microsoft.com/office/powerpoint/2010/main" val="251648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Regulations are applicable to all encroachments and all actions affecting base floodplains with the exception for repairs made with emergency funds during or immediately following a disaster.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Emergency repairs are funded at 100% for the first 270 days after an event. All projects should advance to obligation within 2 fiscal years after the date of the event. All "permanent repairs" must comply with all federal requirements, which includes NEPA.</a:t>
            </a:r>
            <a:endParaRPr lang="en-US" dirty="0"/>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8</a:t>
            </a:fld>
            <a:endParaRPr lang="en-US" dirty="0"/>
          </a:p>
        </p:txBody>
      </p:sp>
    </p:spTree>
    <p:extLst>
      <p:ext uri="{BB962C8B-B14F-4D97-AF65-F5344CB8AC3E}">
        <p14:creationId xmlns:p14="http://schemas.microsoft.com/office/powerpoint/2010/main" val="325405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longitudinal encroachments?</a:t>
            </a:r>
          </a:p>
          <a:p>
            <a:r>
              <a:rPr lang="en-US" dirty="0"/>
              <a:t>	-encroachments that are parallel to the direction of flow</a:t>
            </a:r>
          </a:p>
          <a:p>
            <a:r>
              <a:rPr lang="en-US" dirty="0"/>
              <a:t>	-A highway that runs along the edge of a river is usually considered a longitudinal encroachment</a:t>
            </a:r>
          </a:p>
          <a:p>
            <a:br>
              <a:rPr lang="en-US" dirty="0"/>
            </a:br>
            <a:r>
              <a:rPr lang="en-US" dirty="0"/>
              <a:t>(Point to longitudinal encroachments on image)</a:t>
            </a:r>
          </a:p>
          <a:p>
            <a:endParaRPr lang="en-US" dirty="0"/>
          </a:p>
          <a:p>
            <a:r>
              <a:rPr lang="en-US" dirty="0"/>
              <a:t>What is practicable?  Capable of being done within reasonable natural, social or economic constraints</a:t>
            </a:r>
          </a:p>
          <a:p>
            <a:endParaRPr lang="en-US" dirty="0"/>
          </a:p>
          <a:p>
            <a:r>
              <a:rPr lang="en-US" dirty="0"/>
              <a:t>So, you want to avoid actions within the base floodplain that are parallel to the direction of flow of the waterway  within reasonable natural social or economic constraints. </a:t>
            </a:r>
          </a:p>
          <a:p>
            <a:endParaRPr lang="en-US" dirty="0"/>
          </a:p>
          <a:p>
            <a:r>
              <a:rPr lang="en-US" dirty="0"/>
              <a:t>Does anyone know what a transverse encroachment is?  </a:t>
            </a:r>
          </a:p>
          <a:p>
            <a:r>
              <a:rPr lang="en-US" dirty="0"/>
              <a:t>	-Crossing a floodplain at an angle of 30 to 90 degrees, like this bridge crossing right here (point to bridge)</a:t>
            </a:r>
          </a:p>
          <a:p>
            <a:endParaRPr lang="en-US" dirty="0"/>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9</a:t>
            </a:fld>
            <a:endParaRPr lang="en-US" dirty="0"/>
          </a:p>
        </p:txBody>
      </p:sp>
    </p:spTree>
    <p:extLst>
      <p:ext uri="{BB962C8B-B14F-4D97-AF65-F5344CB8AC3E}">
        <p14:creationId xmlns:p14="http://schemas.microsoft.com/office/powerpoint/2010/main" val="981455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remember what encroachments are?  Actions within the limits of a base floodplain.  So, what makes them significant?  </a:t>
            </a:r>
          </a:p>
          <a:p>
            <a:endParaRPr lang="en-US" dirty="0"/>
          </a:p>
          <a:p>
            <a:r>
              <a:rPr lang="en-US" dirty="0"/>
              <a:t>A significant encroachment is any highway encroachment and any likely base floodplain development that would involve one or more of the following impacts:</a:t>
            </a:r>
          </a:p>
          <a:p>
            <a:r>
              <a:rPr lang="en-US" dirty="0"/>
              <a:t>	1) potential for interrupting or terminating emergency or evacuation routes</a:t>
            </a:r>
          </a:p>
          <a:p>
            <a:r>
              <a:rPr lang="en-US" dirty="0"/>
              <a:t>	2) causing a risk of loss of human life or property damage during the life of the highway</a:t>
            </a:r>
          </a:p>
          <a:p>
            <a:r>
              <a:rPr lang="en-US" dirty="0"/>
              <a:t>	3) Causes adverse impacts on floodplain values (fish, wildlife, plants, outdoor recreation, </a:t>
            </a:r>
            <a:r>
              <a:rPr lang="en-US" dirty="0" err="1"/>
              <a:t>etc</a:t>
            </a:r>
            <a:r>
              <a:rPr lang="en-US" dirty="0"/>
              <a:t>)</a:t>
            </a:r>
          </a:p>
          <a:p>
            <a:endParaRPr lang="en-US" dirty="0"/>
          </a:p>
          <a:p>
            <a:r>
              <a:rPr lang="en-US" dirty="0"/>
              <a:t>The term significant is defined the same way as is used in NEPA  A project with significant encroachment must be processed as an EIS.  Keep in mind that an improvement proposed on an existing alignment that does not worsen the existing flood hazard would not normally be considered as a significant encroachment since the determination of a significant encroachment is based on proposed Federal action and not on existing transportation facility. </a:t>
            </a:r>
          </a:p>
          <a:p>
            <a:endParaRPr lang="en-US" dirty="0"/>
          </a:p>
          <a:p>
            <a:r>
              <a:rPr lang="en-US" sz="1800" dirty="0">
                <a:effectLst/>
                <a:latin typeface="Segoe UI" panose="020B0502040204020203" pitchFamily="34" charset="0"/>
                <a:ea typeface="Times New Roman" panose="02020603050405020304" pitchFamily="18" charset="0"/>
              </a:rPr>
              <a:t>Bottom line on 650.111(c) - NEPA documentation needs to provide the "facts" that allows the "conclusions" about implementation, floodplain values, incompatibility, impact minimization, and those measures. </a:t>
            </a:r>
            <a:endParaRPr lang="en-US" dirty="0"/>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10</a:t>
            </a:fld>
            <a:endParaRPr lang="en-US" dirty="0"/>
          </a:p>
        </p:txBody>
      </p:sp>
    </p:spTree>
    <p:extLst>
      <p:ext uri="{BB962C8B-B14F-4D97-AF65-F5344CB8AC3E}">
        <p14:creationId xmlns:p14="http://schemas.microsoft.com/office/powerpoint/2010/main" val="3225704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212780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 Launch">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rgbClr val="3E7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rgbClr val="93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rgbClr val="6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rgbClr val="BDA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rgbClr val="6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5" name="Date Placeholder 4">
            <a:extLst>
              <a:ext uri="{FF2B5EF4-FFF2-40B4-BE49-F238E27FC236}">
                <a16:creationId xmlns:a16="http://schemas.microsoft.com/office/drawing/2014/main" id="{9843D60E-3024-42AA-9CF9-A44192AE74E9}"/>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D182FBC6-68D1-4570-A549-C4A925FB854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7453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5">
                    <a:lumMod val="75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5">
                    <a:lumMod val="75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6">
                    <a:lumMod val="50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6">
                    <a:lumMod val="50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4">
                    <a:lumMod val="75000"/>
                  </a:schemeClr>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4">
                    <a:lumMod val="75000"/>
                  </a:schemeClr>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C4F63B8-F105-4AC4-889E-C12790C8EBB9}"/>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8C3AAE30-8A46-485A-BD2B-6ADB1856324D}"/>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767837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2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AE4E3392-5868-4F6C-BFCC-ECCB66A3B2CC}"/>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DED975EE-261C-47D3-A9E5-7401C706A46E}"/>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8917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235A30FE-146C-418D-B68F-9EBB829D029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6BCBBE8-05C6-4946-80F5-DE319A6FCE8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07788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dirty="0"/>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92B75CEA-DDFB-4C62-B83F-6A0B86FA74F7}"/>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4" name="Footer Placeholder 3">
            <a:extLst>
              <a:ext uri="{FF2B5EF4-FFF2-40B4-BE49-F238E27FC236}">
                <a16:creationId xmlns:a16="http://schemas.microsoft.com/office/drawing/2014/main" id="{5D425E30-50C5-42DD-911D-36C0E732E337}"/>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5" name="Slide Number Placeholder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dirty="0"/>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200" baseline="0">
                <a:solidFill>
                  <a:schemeClr val="accent4"/>
                </a:solidFill>
              </a:defRPr>
            </a:lvl1pPr>
          </a:lstStyle>
          <a:p>
            <a:pPr lvl="0"/>
            <a:r>
              <a:rPr lang="en-US" dirty="0"/>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2A19A048-F803-428B-9A66-6DE56F4DE58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B42CDA7-93A6-45DB-9062-E70E51ACB72C}"/>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549593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1415-7B27-CA59-A58D-A96D27DA3F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892951-39DE-E3E0-9507-FD1ED72BA5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FF7759-EFE4-D484-49E7-8F62BC35E6CD}"/>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5" name="Footer Placeholder 4">
            <a:extLst>
              <a:ext uri="{FF2B5EF4-FFF2-40B4-BE49-F238E27FC236}">
                <a16:creationId xmlns:a16="http://schemas.microsoft.com/office/drawing/2014/main" id="{C966CD17-5F94-A7E8-0BFF-A243F3A8D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2E37-E2F9-C53B-1B1E-396A36AB1DE8}"/>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1275155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DFC1A-5D05-DD52-818E-7494AD7BB6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F7E47-9C49-2A5C-1451-6CC5AB914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DB07F-0DC1-F135-DB4C-FA118A9CADF7}"/>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5" name="Footer Placeholder 4">
            <a:extLst>
              <a:ext uri="{FF2B5EF4-FFF2-40B4-BE49-F238E27FC236}">
                <a16:creationId xmlns:a16="http://schemas.microsoft.com/office/drawing/2014/main" id="{D7910298-EF15-0EF4-92AD-4A09E55A1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80B44-FC7B-BC47-0F8D-04FF2684E3E8}"/>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2064884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A389-9253-D64F-32F6-C6D385F0A4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FE874D-9B42-74A1-B6F4-85B50A823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949F75-3324-ADB4-59C6-ECEDA0D5797C}"/>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5" name="Footer Placeholder 4">
            <a:extLst>
              <a:ext uri="{FF2B5EF4-FFF2-40B4-BE49-F238E27FC236}">
                <a16:creationId xmlns:a16="http://schemas.microsoft.com/office/drawing/2014/main" id="{3B52E19B-38D0-B30C-2442-4BE484861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9FC05B-A14F-ACD2-4E02-363B67ED7862}"/>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337987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528F-BA01-3CD4-5E96-C452F8EBA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EEA365-F822-D3FC-766E-1F0FD65933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82A3-03D8-C091-35C5-D67495F92E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E29D4-59EC-CA72-9A4E-FDC9ED16B0C3}"/>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6" name="Footer Placeholder 5">
            <a:extLst>
              <a:ext uri="{FF2B5EF4-FFF2-40B4-BE49-F238E27FC236}">
                <a16:creationId xmlns:a16="http://schemas.microsoft.com/office/drawing/2014/main" id="{83C1304F-FB5B-FE6E-D578-E96D5CD6B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8870E-4E70-3FC1-F7BC-E8C34B9292BA}"/>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716504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Text Placeholder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a:lstStyle>
            <a:lvl1pPr marL="0" indent="0" algn="l">
              <a:lnSpc>
                <a:spcPct val="200000"/>
              </a:lnSpc>
              <a:spcBef>
                <a:spcPts val="0"/>
              </a:spcBef>
              <a:buFont typeface="Segoe UI Light" panose="020B0502040204020203" pitchFamily="34" charset="0"/>
              <a:buNone/>
              <a:defRPr sz="2000" cap="none" spc="50" baseline="0">
                <a:solidFill>
                  <a:schemeClr val="accent4"/>
                </a:solidFill>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3A6B1A04-4BA1-4FCF-B19E-6A052911CC21}"/>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C9DD33EA-800C-403C-867B-B4178A7C375B}"/>
              </a:ext>
            </a:extLst>
          </p:cNvPr>
          <p:cNvSpPr>
            <a:spLocks noGrp="1"/>
          </p:cNvSpPr>
          <p:nvPr>
            <p:ph type="ftr" sz="quarter" idx="11"/>
          </p:nvPr>
        </p:nvSpPr>
        <p:spPr/>
        <p:txBody>
          <a:bodyPr/>
          <a:lstStyle/>
          <a:p>
            <a:r>
              <a:rPr lang="en-US" dirty="0"/>
              <a:t>PRESENTATION TITLE</a:t>
            </a:r>
          </a:p>
        </p:txBody>
      </p:sp>
      <p:sp>
        <p:nvSpPr>
          <p:cNvPr id="7" name="Picture Placeholder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a:lstStyle>
            <a:lvl1pPr marL="0" indent="0" algn="ctr">
              <a:buNone/>
              <a:defRPr spc="400" baseline="0"/>
            </a:lvl1pPr>
          </a:lstStyle>
          <a:p>
            <a:r>
              <a:rPr lang="en-US" dirty="0"/>
              <a:t>Click to add photo</a:t>
            </a:r>
          </a:p>
        </p:txBody>
      </p:sp>
      <p:sp>
        <p:nvSpPr>
          <p:cNvPr id="3" name="Picture Placeholder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a:lstStyle>
            <a:lvl1pPr marL="0" indent="0" algn="ctr">
              <a:buNone/>
              <a:defRPr spc="400" baseline="0"/>
            </a:lvl1pPr>
          </a:lstStyle>
          <a:p>
            <a:r>
              <a:rPr lang="en-US" dirty="0"/>
              <a:t>Click to add photo</a:t>
            </a:r>
          </a:p>
        </p:txBody>
      </p:sp>
      <p:sp>
        <p:nvSpPr>
          <p:cNvPr id="6" name="Slide Number Placeholder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729022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BD67-D6A4-AB68-BB96-11416CD625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B52256-580A-CC96-CDF1-5238A941F2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81C61F-D5EA-620B-724B-EF18D87746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67BA7A-4570-A589-5E83-3772F7E1ED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9EEA8-D44C-647F-977D-0EA2FD0172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A03526-D880-6955-17B1-D948490169B6}"/>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8" name="Footer Placeholder 7">
            <a:extLst>
              <a:ext uri="{FF2B5EF4-FFF2-40B4-BE49-F238E27FC236}">
                <a16:creationId xmlns:a16="http://schemas.microsoft.com/office/drawing/2014/main" id="{609D91BB-7C13-DD6A-AA01-3F0CE2BA01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C66696-63DF-BF23-7483-9CF79A87E3E6}"/>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48363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96CD1-2258-DD4D-92C4-82902974B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90DB4D-F10C-8A71-7A8C-4330D716530E}"/>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4" name="Footer Placeholder 3">
            <a:extLst>
              <a:ext uri="{FF2B5EF4-FFF2-40B4-BE49-F238E27FC236}">
                <a16:creationId xmlns:a16="http://schemas.microsoft.com/office/drawing/2014/main" id="{8C149290-300D-66BA-4E01-DA81778E7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253909-12C9-E01F-7643-85007FF3DE25}"/>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1100297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874A7-9495-6B6B-7CB8-FC663298449E}"/>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3" name="Footer Placeholder 2">
            <a:extLst>
              <a:ext uri="{FF2B5EF4-FFF2-40B4-BE49-F238E27FC236}">
                <a16:creationId xmlns:a16="http://schemas.microsoft.com/office/drawing/2014/main" id="{25CFE584-B11E-D46E-D17B-F094217462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E2673E-6C51-CA36-941F-4528ADB7BF38}"/>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190989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5172-5851-0DC2-ADA1-AC74ECFDC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5CD5B4-029E-7E81-0D1C-A72449DF4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829B2C-3E22-DA00-278C-BE92E8930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22FF3-AC8A-BC72-CBCC-0081D909047A}"/>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6" name="Footer Placeholder 5">
            <a:extLst>
              <a:ext uri="{FF2B5EF4-FFF2-40B4-BE49-F238E27FC236}">
                <a16:creationId xmlns:a16="http://schemas.microsoft.com/office/drawing/2014/main" id="{73C709B4-D102-8E00-CDFB-BB6337A6E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A9303-7849-323A-2E8C-D30FD07FEAC6}"/>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1299288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5B54-92EA-2187-0E53-5399D9EE03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29C857-289A-9CD1-424C-E5EA84CC4D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CBCE5-5CE1-EB2C-D5F1-20BC6581A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2B6EA-C9AC-9939-8D97-1A71465616DD}"/>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6" name="Footer Placeholder 5">
            <a:extLst>
              <a:ext uri="{FF2B5EF4-FFF2-40B4-BE49-F238E27FC236}">
                <a16:creationId xmlns:a16="http://schemas.microsoft.com/office/drawing/2014/main" id="{8BC2F201-9E96-0BA7-8330-DE31D7CB8E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5656-8497-79AC-377C-D8597C2B55BC}"/>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3700000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C222A-5FAD-763B-B312-F1470690C9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D12039-E710-3CD2-709B-5AED69B9F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08075-0EB9-38FB-B0EC-75CF82423864}"/>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5" name="Footer Placeholder 4">
            <a:extLst>
              <a:ext uri="{FF2B5EF4-FFF2-40B4-BE49-F238E27FC236}">
                <a16:creationId xmlns:a16="http://schemas.microsoft.com/office/drawing/2014/main" id="{8B32B927-B8B9-D303-5F8F-28DF2DAE3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55C3A-97EB-AE10-0642-BDC6CABF59F4}"/>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713230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AC9A1C-843E-029F-3019-D082E0B99D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944F56-CB5B-9E5C-DE0B-7F10A87A56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51228-65DA-5448-ACB9-61783BA5DE76}"/>
              </a:ext>
            </a:extLst>
          </p:cNvPr>
          <p:cNvSpPr>
            <a:spLocks noGrp="1"/>
          </p:cNvSpPr>
          <p:nvPr>
            <p:ph type="dt" sz="half" idx="10"/>
          </p:nvPr>
        </p:nvSpPr>
        <p:spPr/>
        <p:txBody>
          <a:bodyPr/>
          <a:lstStyle/>
          <a:p>
            <a:fld id="{35EA5C54-E9ED-4D7A-83D2-B08C25F49201}" type="datetimeFigureOut">
              <a:rPr lang="en-US" smtClean="0"/>
              <a:t>8/28/2024</a:t>
            </a:fld>
            <a:endParaRPr lang="en-US"/>
          </a:p>
        </p:txBody>
      </p:sp>
      <p:sp>
        <p:nvSpPr>
          <p:cNvPr id="5" name="Footer Placeholder 4">
            <a:extLst>
              <a:ext uri="{FF2B5EF4-FFF2-40B4-BE49-F238E27FC236}">
                <a16:creationId xmlns:a16="http://schemas.microsoft.com/office/drawing/2014/main" id="{7651A665-8811-9CFB-7E0F-38DD25421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6B673-6EC4-A6A1-AB1C-278E7ACED5E8}"/>
              </a:ext>
            </a:extLst>
          </p:cNvPr>
          <p:cNvSpPr>
            <a:spLocks noGrp="1"/>
          </p:cNvSpPr>
          <p:nvPr>
            <p:ph type="sldNum" sz="quarter" idx="12"/>
          </p:nvPr>
        </p:nvSpPr>
        <p:spPr/>
        <p:txBody>
          <a:bodyPr/>
          <a:lstStyle/>
          <a:p>
            <a:fld id="{9B2A1069-7E69-4DCB-87F1-EF244DF6387F}" type="slidenum">
              <a:rPr lang="en-US" smtClean="0"/>
              <a:t>‹#›</a:t>
            </a:fld>
            <a:endParaRPr lang="en-US"/>
          </a:p>
        </p:txBody>
      </p:sp>
    </p:spTree>
    <p:extLst>
      <p:ext uri="{BB962C8B-B14F-4D97-AF65-F5344CB8AC3E}">
        <p14:creationId xmlns:p14="http://schemas.microsoft.com/office/powerpoint/2010/main" val="48934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B89B09CA-52A5-4AB5-AF1F-8A21941819C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6BF5B9A3-008F-4631-AAAD-66E8363F3C0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291936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Goals">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dirty="0"/>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4">
              <a:alpha val="80000"/>
            </a:schemeClr>
          </a:solidFill>
        </p:spPr>
        <p:txBody>
          <a:bodyPr lIns="1371600" tIns="457200" anchor="ctr" anchorCtr="0"/>
          <a:lstStyle>
            <a:lvl1pPr>
              <a:defRPr sz="3200" cap="all" spc="200" baseline="0">
                <a:solidFill>
                  <a:schemeClr val="bg1"/>
                </a:solidFill>
              </a:defRPr>
            </a:lvl1pPr>
          </a:lstStyle>
          <a:p>
            <a:r>
              <a:rPr lang="en-US" dirty="0"/>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4">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dirty="0"/>
              <a:t>Click to add title</a:t>
            </a:r>
          </a:p>
        </p:txBody>
      </p:sp>
    </p:spTree>
    <p:extLst>
      <p:ext uri="{BB962C8B-B14F-4D97-AF65-F5344CB8AC3E}">
        <p14:creationId xmlns:p14="http://schemas.microsoft.com/office/powerpoint/2010/main" val="159307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7" name="Date Placeholder 6">
            <a:extLst>
              <a:ext uri="{FF2B5EF4-FFF2-40B4-BE49-F238E27FC236}">
                <a16:creationId xmlns:a16="http://schemas.microsoft.com/office/drawing/2014/main" id="{A36A6D30-3C9B-4105-8529-1FC3C4799157}"/>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6F6CE03B-D3BE-49C6-B2A4-0E17803F19A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367271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eas of Grow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3" name="Date Placeholder 2">
            <a:extLst>
              <a:ext uri="{FF2B5EF4-FFF2-40B4-BE49-F238E27FC236}">
                <a16:creationId xmlns:a16="http://schemas.microsoft.com/office/drawing/2014/main" id="{57C3E83D-2F76-4F03-9EF6-81DED406531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3D99F77-FE1A-4CD5-8B1C-50D8981A1EE1}"/>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139488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pc="400" baseline="0"/>
            </a:lvl1pPr>
          </a:lstStyle>
          <a:p>
            <a:r>
              <a:rPr lang="en-US" dirty="0"/>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anchor="b"/>
          <a:lstStyle>
            <a:lvl1pPr>
              <a:defRPr lang="en-US" sz="3200" cap="all" spc="200" baseline="0" dirty="0"/>
            </a:lvl1pPr>
          </a:lstStyle>
          <a:p>
            <a:pPr marL="0" lvl="0"/>
            <a:r>
              <a:rPr lang="en-US" dirty="0"/>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anchor="t"/>
          <a:lstStyle>
            <a:lvl1pPr marL="0" indent="0">
              <a:buNone/>
              <a:defRPr lang="en-US" sz="2000" b="0" i="0" spc="200" baseline="0" dirty="0">
                <a:solidFill>
                  <a:schemeClr val="accent5">
                    <a:lumMod val="50000"/>
                  </a:schemeClr>
                </a:solidFill>
              </a:defRPr>
            </a:lvl1pPr>
          </a:lstStyle>
          <a:p>
            <a:pPr marL="228600" lvl="0" indent="-228600"/>
            <a:r>
              <a:rPr lang="en-US" dirty="0"/>
              <a:t>Click to add name</a:t>
            </a:r>
          </a:p>
        </p:txBody>
      </p:sp>
      <p:sp>
        <p:nvSpPr>
          <p:cNvPr id="2" name="Date Placeholder 1">
            <a:extLst>
              <a:ext uri="{FF2B5EF4-FFF2-40B4-BE49-F238E27FC236}">
                <a16:creationId xmlns:a16="http://schemas.microsoft.com/office/drawing/2014/main" id="{AC52883E-0EA3-4DCA-BB78-AD84BBE53F80}"/>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3" name="Footer Placeholder 2">
            <a:extLst>
              <a:ext uri="{FF2B5EF4-FFF2-40B4-BE49-F238E27FC236}">
                <a16:creationId xmlns:a16="http://schemas.microsoft.com/office/drawing/2014/main" id="{C31860F9-7B15-486D-B68B-1D5E02F61DEA}"/>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4" name="Slide Number Placeholder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580063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a:lstStyle>
            <a:lvl1pPr marL="0" indent="0" algn="ctr">
              <a:buNone/>
              <a:defRPr/>
            </a:lvl1pPr>
          </a:lstStyle>
          <a:p>
            <a:r>
              <a:rPr lang="en-US" dirty="0"/>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a:lstStyle>
            <a:lvl1pPr marL="0" indent="0" algn="ctr">
              <a:buNone/>
              <a:defRPr/>
            </a:lvl1pPr>
          </a:lstStyle>
          <a:p>
            <a:r>
              <a:rPr lang="en-US" dirty="0"/>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dirty="0"/>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a:lstStyle>
            <a:lvl1pPr marL="0" indent="0" algn="ctr">
              <a:buNone/>
              <a:defRPr/>
            </a:lvl1pPr>
          </a:lstStyle>
          <a:p>
            <a:r>
              <a:rPr lang="en-US" dirty="0"/>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78075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a:lstStyle>
            <a:lvl1pPr marL="0" indent="0" algn="ctr">
              <a:buNone/>
              <a:defRPr/>
            </a:lvl1pPr>
          </a:lstStyle>
          <a:p>
            <a:r>
              <a:rPr lang="en-US" dirty="0"/>
              <a:t>Click to add photo</a:t>
            </a:r>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0" name="Picture Placeholder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0" name="Text Placeholder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1" name="Picture Placeholder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a:lstStyle>
            <a:lvl1pPr marL="0" indent="0" algn="ctr">
              <a:buNone/>
              <a:defRPr/>
            </a:lvl1pPr>
          </a:lstStyle>
          <a:p>
            <a:r>
              <a:rPr lang="en-US" dirty="0"/>
              <a:t>Click to add photo</a:t>
            </a:r>
          </a:p>
        </p:txBody>
      </p:sp>
      <p:sp>
        <p:nvSpPr>
          <p:cNvPr id="22" name="Text Placeholder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3" name="Text Placeholder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2" name="Picture Placeholder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a:lstStyle>
            <a:lvl1pPr marL="0" indent="0" algn="ctr">
              <a:buNone/>
              <a:defRPr/>
            </a:lvl1pPr>
          </a:lstStyle>
          <a:p>
            <a:r>
              <a:rPr lang="en-US" dirty="0"/>
              <a:t>Click to add photo</a:t>
            </a:r>
          </a:p>
        </p:txBody>
      </p:sp>
      <p:sp>
        <p:nvSpPr>
          <p:cNvPr id="25" name="Text Placeholder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6" name="Text Placeholder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a:lstStyle>
            <a:lvl1pPr marL="0" indent="0" algn="ctr">
              <a:buNone/>
              <a:defRPr/>
            </a:lvl1pPr>
          </a:lstStyle>
          <a:p>
            <a:r>
              <a:rPr lang="en-US" dirty="0"/>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67772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50" baseline="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5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tx1">
                    <a:tint val="75000"/>
                  </a:schemeClr>
                </a:solidFill>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3" r:id="rId8"/>
    <p:sldLayoutId id="2147483656" r:id="rId9"/>
    <p:sldLayoutId id="2147483657" r:id="rId10"/>
    <p:sldLayoutId id="2147483664" r:id="rId11"/>
    <p:sldLayoutId id="2147483658" r:id="rId12"/>
    <p:sldLayoutId id="2147483659" r:id="rId13"/>
    <p:sldLayoutId id="2147483660" r:id="rId14"/>
    <p:sldLayoutId id="2147483661"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CE6D6-1DB7-AD03-D7F1-554476FAD1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8DBD19-4C02-F0E9-E69F-98AC138EAD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5ED2B-ABD2-1027-5597-ED5683329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A5C54-E9ED-4D7A-83D2-B08C25F49201}" type="datetimeFigureOut">
              <a:rPr lang="en-US" smtClean="0"/>
              <a:t>8/28/2024</a:t>
            </a:fld>
            <a:endParaRPr lang="en-US"/>
          </a:p>
        </p:txBody>
      </p:sp>
      <p:sp>
        <p:nvSpPr>
          <p:cNvPr id="5" name="Footer Placeholder 4">
            <a:extLst>
              <a:ext uri="{FF2B5EF4-FFF2-40B4-BE49-F238E27FC236}">
                <a16:creationId xmlns:a16="http://schemas.microsoft.com/office/drawing/2014/main" id="{F60E2242-654B-769C-154E-4EFEF9D929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A0CCDE-ED91-8341-14C0-E3A1520A25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A1069-7E69-4DCB-87F1-EF244DF6387F}" type="slidenum">
              <a:rPr lang="en-US" smtClean="0"/>
              <a:t>‹#›</a:t>
            </a:fld>
            <a:endParaRPr lang="en-US"/>
          </a:p>
        </p:txBody>
      </p:sp>
    </p:spTree>
    <p:extLst>
      <p:ext uri="{BB962C8B-B14F-4D97-AF65-F5344CB8AC3E}">
        <p14:creationId xmlns:p14="http://schemas.microsoft.com/office/powerpoint/2010/main" val="289416895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hyperlink" Target="https://i10lakecharles.com/imagegaller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sc.fema.gov/portal/home"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3.png"/><Relationship Id="rId4" Type="http://schemas.openxmlformats.org/officeDocument/2006/relationships/hyperlink" Target="https://www.fema.gov/flood-insurance/work-with-nfip/community-status-boo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hyperlink" Target="https://thehayride.com/wp-content/uploads/2019/08/calcasieu-bridge.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2.jpg"/><Relationship Id="rId5" Type="http://schemas.openxmlformats.org/officeDocument/2006/relationships/image" Target="../media/image21.png"/><Relationship Id="rId4" Type="http://schemas.openxmlformats.org/officeDocument/2006/relationships/hyperlink" Target="http://commons.wikimedia.org/wiki/File:Check_mark_23x20_02.sv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2.jpg"/><Relationship Id="rId4" Type="http://schemas.openxmlformats.org/officeDocument/2006/relationships/hyperlink" Target="http://commons.wikimedia.org/wiki/File:Check_mark_23x20_02.sv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2.jpg"/><Relationship Id="rId4" Type="http://schemas.openxmlformats.org/officeDocument/2006/relationships/hyperlink" Target="http://commons.wikimedia.org/wiki/File:Check_mark_23x20_02.sv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hyperlink" Target="https://www.goodfreephotos.com/united-states/mississippi/other-mississippi/final31.jpg.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651769" y="2683895"/>
            <a:ext cx="5278514" cy="2862225"/>
          </a:xfrm>
        </p:spPr>
        <p:txBody>
          <a:bodyPr/>
          <a:lstStyle/>
          <a:p>
            <a:r>
              <a:rPr lang="en-US" dirty="0"/>
              <a:t>Floodplains &amp; Highways</a:t>
            </a:r>
          </a:p>
        </p:txBody>
      </p:sp>
      <p:sp>
        <p:nvSpPr>
          <p:cNvPr id="5" name="Text Placeholder 4">
            <a:extLst>
              <a:ext uri="{FF2B5EF4-FFF2-40B4-BE49-F238E27FC236}">
                <a16:creationId xmlns:a16="http://schemas.microsoft.com/office/drawing/2014/main" id="{28F94A06-38B8-4C8F-ABF0-FB763704D01F}"/>
              </a:ext>
            </a:extLst>
          </p:cNvPr>
          <p:cNvSpPr>
            <a:spLocks noGrp="1"/>
          </p:cNvSpPr>
          <p:nvPr>
            <p:ph type="body" sz="quarter" idx="10"/>
          </p:nvPr>
        </p:nvSpPr>
        <p:spPr>
          <a:xfrm>
            <a:off x="685636" y="5568698"/>
            <a:ext cx="5278514" cy="915992"/>
          </a:xfrm>
        </p:spPr>
        <p:txBody>
          <a:bodyPr/>
          <a:lstStyle/>
          <a:p>
            <a:r>
              <a:rPr lang="en-US" dirty="0"/>
              <a:t>Susan Jones/Joe Krolak</a:t>
            </a:r>
          </a:p>
          <a:p>
            <a:r>
              <a:rPr lang="en-US" sz="1400" dirty="0"/>
              <a:t>FHWA Office of Bridges and Structures - Hydraulics</a:t>
            </a:r>
          </a:p>
        </p:txBody>
      </p:sp>
      <p:pic>
        <p:nvPicPr>
          <p:cNvPr id="7" name="Picture Placeholder 6">
            <a:extLst>
              <a:ext uri="{FF2B5EF4-FFF2-40B4-BE49-F238E27FC236}">
                <a16:creationId xmlns:a16="http://schemas.microsoft.com/office/drawing/2014/main" id="{5A492D51-4DBA-40BC-82AA-A33BD0D3F740}"/>
              </a:ext>
            </a:extLst>
          </p:cNvPr>
          <p:cNvPicPr>
            <a:picLocks noGrp="1" noChangeAspect="1"/>
          </p:cNvPicPr>
          <p:nvPr>
            <p:ph type="pic" sz="quarter" idx="11"/>
          </p:nvPr>
        </p:nvPicPr>
        <p:blipFill>
          <a:blip r:embed="rId3"/>
          <a:srcRect/>
          <a:stretch/>
        </p:blipFill>
        <p:spPr>
          <a:xfrm>
            <a:off x="8063073" y="947737"/>
            <a:ext cx="4048124" cy="4962525"/>
          </a:xfrm>
        </p:spPr>
      </p:pic>
      <p:sp>
        <p:nvSpPr>
          <p:cNvPr id="34" name="Rectangle 33">
            <a:extLst>
              <a:ext uri="{FF2B5EF4-FFF2-40B4-BE49-F238E27FC236}">
                <a16:creationId xmlns:a16="http://schemas.microsoft.com/office/drawing/2014/main" id="{106CDEB7-77E8-4351-9B76-07896E7317C0}"/>
              </a:ext>
              <a:ext uri="{C183D7F6-B498-43B3-948B-1728B52AA6E4}">
                <adec:decorative xmlns:adec="http://schemas.microsoft.com/office/drawing/2017/decorative" val="1"/>
              </a:ext>
            </a:extLst>
          </p:cNvPr>
          <p:cNvSpPr/>
          <p:nvPr/>
        </p:nvSpPr>
        <p:spPr>
          <a:xfrm>
            <a:off x="6696075" y="0"/>
            <a:ext cx="28956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ext&#10;&#10;Description automatically generated">
            <a:extLst>
              <a:ext uri="{FF2B5EF4-FFF2-40B4-BE49-F238E27FC236}">
                <a16:creationId xmlns:a16="http://schemas.microsoft.com/office/drawing/2014/main" id="{36A24BE6-4B29-FA99-57F9-9C131F10E42E}"/>
              </a:ext>
            </a:extLst>
          </p:cNvPr>
          <p:cNvPicPr>
            <a:picLocks noChangeAspect="1"/>
          </p:cNvPicPr>
          <p:nvPr/>
        </p:nvPicPr>
        <p:blipFill>
          <a:blip r:embed="rId4"/>
          <a:stretch>
            <a:fillRect/>
          </a:stretch>
        </p:blipFill>
        <p:spPr>
          <a:xfrm>
            <a:off x="10323600" y="130969"/>
            <a:ext cx="1828800" cy="685800"/>
          </a:xfrm>
          <a:prstGeom prst="rect">
            <a:avLst/>
          </a:prstGeom>
        </p:spPr>
      </p:pic>
    </p:spTree>
    <p:extLst>
      <p:ext uri="{BB962C8B-B14F-4D97-AF65-F5344CB8AC3E}">
        <p14:creationId xmlns:p14="http://schemas.microsoft.com/office/powerpoint/2010/main" val="972569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53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0"/>
            <a:ext cx="6742953"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26">
            <a:extLst>
              <a:ext uri="{FF2B5EF4-FFF2-40B4-BE49-F238E27FC236}">
                <a16:creationId xmlns:a16="http://schemas.microsoft.com/office/drawing/2014/main" id="{F3F083B8-4B95-4C15-B710-4BC526A23973}"/>
              </a:ext>
            </a:extLst>
          </p:cNvPr>
          <p:cNvSpPr>
            <a:spLocks noGrp="1"/>
          </p:cNvSpPr>
          <p:nvPr>
            <p:ph type="title"/>
          </p:nvPr>
        </p:nvSpPr>
        <p:spPr>
          <a:xfrm>
            <a:off x="1335799" y="1158949"/>
            <a:ext cx="5461225" cy="1118087"/>
          </a:xfrm>
        </p:spPr>
        <p:txBody>
          <a:bodyPr vert="horz" lIns="91440" tIns="45720" rIns="91440" bIns="45720" rtlCol="0" anchor="b">
            <a:normAutofit/>
          </a:bodyPr>
          <a:lstStyle/>
          <a:p>
            <a:pPr algn="ctr"/>
            <a:r>
              <a:rPr lang="en-US" kern="1200" dirty="0">
                <a:solidFill>
                  <a:schemeClr val="tx1">
                    <a:lumMod val="65000"/>
                    <a:lumOff val="35000"/>
                  </a:schemeClr>
                </a:solidFill>
                <a:latin typeface="+mj-lt"/>
                <a:ea typeface="+mj-ea"/>
                <a:cs typeface="+mj-cs"/>
              </a:rPr>
              <a:t>Policy</a:t>
            </a:r>
          </a:p>
        </p:txBody>
      </p:sp>
      <p:sp>
        <p:nvSpPr>
          <p:cNvPr id="3" name="Footer Placeholder 2">
            <a:extLst>
              <a:ext uri="{FF2B5EF4-FFF2-40B4-BE49-F238E27FC236}">
                <a16:creationId xmlns:a16="http://schemas.microsoft.com/office/drawing/2014/main" id="{6CCBF0FB-0046-4D3C-AC29-2382CF05B6D1}"/>
              </a:ext>
            </a:extLst>
          </p:cNvPr>
          <p:cNvSpPr>
            <a:spLocks noGrp="1"/>
          </p:cNvSpPr>
          <p:nvPr>
            <p:ph type="ftr" sz="quarter" idx="11"/>
          </p:nvPr>
        </p:nvSpPr>
        <p:spPr>
          <a:xfrm rot="16200000">
            <a:off x="-1700784" y="3246120"/>
            <a:ext cx="4114800" cy="365125"/>
          </a:xfrm>
        </p:spPr>
        <p:txBody>
          <a:bodyPr vert="horz" lIns="91440" tIns="45720" rIns="91440" bIns="45720" rtlCol="0" anchor="ctr">
            <a:normAutofit/>
          </a:bodyPr>
          <a:lstStyle/>
          <a:p>
            <a:pPr>
              <a:spcAft>
                <a:spcPts val="600"/>
              </a:spcAft>
            </a:pPr>
            <a:r>
              <a:rPr lang="en-US" sz="700" kern="1200">
                <a:solidFill>
                  <a:srgbClr val="595959"/>
                </a:solidFill>
                <a:latin typeface="+mn-lt"/>
                <a:ea typeface="+mn-ea"/>
                <a:cs typeface="+mn-cs"/>
              </a:rPr>
              <a:t>Floodplains &amp; highways</a:t>
            </a:r>
          </a:p>
        </p:txBody>
      </p:sp>
      <p:sp>
        <p:nvSpPr>
          <p:cNvPr id="8" name="Text Placeholder 7">
            <a:extLst>
              <a:ext uri="{FF2B5EF4-FFF2-40B4-BE49-F238E27FC236}">
                <a16:creationId xmlns:a16="http://schemas.microsoft.com/office/drawing/2014/main" id="{938E3964-EE54-4BDC-A0A3-DC7D197FFB5C}"/>
              </a:ext>
            </a:extLst>
          </p:cNvPr>
          <p:cNvSpPr>
            <a:spLocks noGrp="1"/>
          </p:cNvSpPr>
          <p:nvPr>
            <p:ph type="body" sz="quarter" idx="16"/>
          </p:nvPr>
        </p:nvSpPr>
        <p:spPr>
          <a:xfrm>
            <a:off x="1335799" y="2563907"/>
            <a:ext cx="5461225" cy="3302637"/>
          </a:xfrm>
        </p:spPr>
        <p:txBody>
          <a:bodyPr vert="horz" lIns="91440" tIns="45720" rIns="91440" bIns="45720" rtlCol="0" anchor="t">
            <a:noAutofit/>
          </a:bodyPr>
          <a:lstStyle/>
          <a:p>
            <a:pPr>
              <a:lnSpc>
                <a:spcPct val="90000"/>
              </a:lnSpc>
              <a:spcAft>
                <a:spcPts val="600"/>
              </a:spcAft>
            </a:pPr>
            <a:endParaRPr lang="en-US" sz="1800" dirty="0">
              <a:solidFill>
                <a:schemeClr val="tx1">
                  <a:lumMod val="65000"/>
                  <a:lumOff val="35000"/>
                </a:schemeClr>
              </a:solidFill>
            </a:endParaRPr>
          </a:p>
          <a:p>
            <a:pPr marL="285750" indent="-285750">
              <a:lnSpc>
                <a:spcPct val="90000"/>
              </a:lnSpc>
              <a:spcAft>
                <a:spcPts val="600"/>
              </a:spcAft>
              <a:buFont typeface="Arial" panose="020B0604020202020204" pitchFamily="34" charset="0"/>
              <a:buChar char="•"/>
            </a:pPr>
            <a:r>
              <a:rPr lang="en-US" sz="1800" dirty="0">
                <a:solidFill>
                  <a:schemeClr val="tx1">
                    <a:lumMod val="65000"/>
                    <a:lumOff val="35000"/>
                  </a:schemeClr>
                </a:solidFill>
              </a:rPr>
              <a:t>To avoid </a:t>
            </a:r>
            <a:r>
              <a:rPr lang="en-US" sz="1800" b="1" i="1" u="sng" dirty="0">
                <a:solidFill>
                  <a:schemeClr val="tx1">
                    <a:lumMod val="65000"/>
                    <a:lumOff val="35000"/>
                  </a:schemeClr>
                </a:solidFill>
              </a:rPr>
              <a:t>significant encroachments</a:t>
            </a:r>
            <a:r>
              <a:rPr lang="en-US" sz="1800" dirty="0">
                <a:solidFill>
                  <a:schemeClr val="tx1">
                    <a:lumMod val="65000"/>
                    <a:lumOff val="35000"/>
                  </a:schemeClr>
                </a:solidFill>
              </a:rPr>
              <a:t>, where practicable</a:t>
            </a:r>
          </a:p>
          <a:p>
            <a:pPr marL="971550" lvl="1" indent="-285750">
              <a:spcAft>
                <a:spcPts val="600"/>
              </a:spcAft>
            </a:pPr>
            <a:r>
              <a:rPr lang="en-US" sz="1600" dirty="0">
                <a:solidFill>
                  <a:schemeClr val="tx1">
                    <a:lumMod val="65000"/>
                    <a:lumOff val="35000"/>
                  </a:schemeClr>
                </a:solidFill>
              </a:rPr>
              <a:t>Interrupts or terminates emergency or evacuation routes</a:t>
            </a:r>
          </a:p>
          <a:p>
            <a:pPr marL="971550" lvl="1" indent="-285750">
              <a:spcAft>
                <a:spcPts val="600"/>
              </a:spcAft>
            </a:pPr>
            <a:r>
              <a:rPr lang="en-US" sz="1600" dirty="0">
                <a:solidFill>
                  <a:schemeClr val="tx1">
                    <a:lumMod val="65000"/>
                    <a:lumOff val="35000"/>
                  </a:schemeClr>
                </a:solidFill>
              </a:rPr>
              <a:t>Causes loss of human life or damage to property</a:t>
            </a:r>
          </a:p>
          <a:p>
            <a:pPr marL="971550" lvl="1" indent="-285750">
              <a:spcAft>
                <a:spcPts val="600"/>
              </a:spcAft>
            </a:pPr>
            <a:r>
              <a:rPr lang="en-US" sz="1600" dirty="0">
                <a:solidFill>
                  <a:schemeClr val="tx1">
                    <a:lumMod val="65000"/>
                    <a:lumOff val="35000"/>
                  </a:schemeClr>
                </a:solidFill>
              </a:rPr>
              <a:t>Adversely impacts floodplain values  </a:t>
            </a:r>
          </a:p>
        </p:txBody>
      </p:sp>
      <p:sp>
        <p:nvSpPr>
          <p:cNvPr id="2" name="Date Placeholder 1">
            <a:extLst>
              <a:ext uri="{FF2B5EF4-FFF2-40B4-BE49-F238E27FC236}">
                <a16:creationId xmlns:a16="http://schemas.microsoft.com/office/drawing/2014/main" id="{C15C08D0-D6EE-4AF3-849A-12E064512A94}"/>
              </a:ext>
            </a:extLst>
          </p:cNvPr>
          <p:cNvSpPr>
            <a:spLocks noGrp="1"/>
          </p:cNvSpPr>
          <p:nvPr>
            <p:ph type="dt" sz="half" idx="10"/>
          </p:nvPr>
        </p:nvSpPr>
        <p:spPr>
          <a:xfrm rot="5400000">
            <a:off x="9114861" y="3246438"/>
            <a:ext cx="5486398" cy="365125"/>
          </a:xfrm>
        </p:spPr>
        <p:txBody>
          <a:bodyPr vert="horz" lIns="91440" tIns="45720" rIns="91440" bIns="45720" rtlCol="0" anchor="ctr">
            <a:normAutofit/>
          </a:bodyPr>
          <a:lstStyle/>
          <a:p>
            <a:pPr algn="ctr">
              <a:spcAft>
                <a:spcPts val="600"/>
              </a:spcAft>
            </a:pPr>
            <a:r>
              <a:rPr lang="en-US" sz="700"/>
              <a:t>2024</a:t>
            </a:r>
          </a:p>
        </p:txBody>
      </p:sp>
      <p:sp>
        <p:nvSpPr>
          <p:cNvPr id="4" name="Slide Number Placeholder 3">
            <a:extLst>
              <a:ext uri="{FF2B5EF4-FFF2-40B4-BE49-F238E27FC236}">
                <a16:creationId xmlns:a16="http://schemas.microsoft.com/office/drawing/2014/main" id="{C5FE626F-057D-4E99-A748-F977659F21EC}"/>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a:spcAft>
                <a:spcPts val="600"/>
              </a:spcAft>
            </a:pPr>
            <a:fld id="{F91729D4-A164-47A3-830D-E792BCE699E4}" type="slidenum">
              <a:rPr lang="en-US" sz="900"/>
              <a:pPr>
                <a:spcAft>
                  <a:spcPts val="600"/>
                </a:spcAft>
              </a:pPr>
              <a:t>10</a:t>
            </a:fld>
            <a:endParaRPr lang="en-US" sz="900"/>
          </a:p>
        </p:txBody>
      </p:sp>
      <p:sp>
        <p:nvSpPr>
          <p:cNvPr id="11" name="TextBox 10">
            <a:extLst>
              <a:ext uri="{FF2B5EF4-FFF2-40B4-BE49-F238E27FC236}">
                <a16:creationId xmlns:a16="http://schemas.microsoft.com/office/drawing/2014/main" id="{E0A81F4A-145F-4766-7384-CC1AC64D2729}"/>
              </a:ext>
            </a:extLst>
          </p:cNvPr>
          <p:cNvSpPr txBox="1"/>
          <p:nvPr/>
        </p:nvSpPr>
        <p:spPr>
          <a:xfrm>
            <a:off x="8289353" y="4541178"/>
            <a:ext cx="1955204" cy="230832"/>
          </a:xfrm>
          <a:prstGeom prst="rect">
            <a:avLst/>
          </a:prstGeom>
          <a:noFill/>
        </p:spPr>
        <p:txBody>
          <a:bodyPr wrap="square" rtlCol="0">
            <a:spAutoFit/>
          </a:bodyPr>
          <a:lstStyle/>
          <a:p>
            <a:r>
              <a:rPr lang="en-US" sz="900" dirty="0"/>
              <a:t>Source: AI Generated, Canva</a:t>
            </a:r>
          </a:p>
        </p:txBody>
      </p:sp>
      <p:sp>
        <p:nvSpPr>
          <p:cNvPr id="5" name="Rectangle 1">
            <a:extLst>
              <a:ext uri="{FF2B5EF4-FFF2-40B4-BE49-F238E27FC236}">
                <a16:creationId xmlns:a16="http://schemas.microsoft.com/office/drawing/2014/main" id="{159042BE-B309-4F73-06D3-355C8ED4C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07C029E9-E536-E86B-2FC4-69EDB5BFCC2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817006BE-3247-5ABA-1B94-B4DFD449B321}"/>
              </a:ext>
            </a:extLst>
          </p:cNvPr>
          <p:cNvPicPr>
            <a:picLocks noChangeAspect="1"/>
          </p:cNvPicPr>
          <p:nvPr/>
        </p:nvPicPr>
        <p:blipFill rotWithShape="1">
          <a:blip r:embed="rId3"/>
          <a:srcRect l="40000" t="13564" r="34219" b="63658"/>
          <a:stretch/>
        </p:blipFill>
        <p:spPr bwMode="auto">
          <a:xfrm>
            <a:off x="8261920" y="927802"/>
            <a:ext cx="3635408" cy="3613376"/>
          </a:xfrm>
          <a:prstGeom prst="rect">
            <a:avLst/>
          </a:prstGeom>
          <a:ln>
            <a:noFill/>
          </a:ln>
          <a:effectLst>
            <a:softEdge rad="38100"/>
          </a:effectLst>
          <a:extLst>
            <a:ext uri="{53640926-AAD7-44D8-BBD7-CCE9431645EC}">
              <a14:shadowObscured xmlns:a14="http://schemas.microsoft.com/office/drawing/2010/main"/>
            </a:ext>
          </a:extLst>
        </p:spPr>
      </p:pic>
      <p:pic>
        <p:nvPicPr>
          <p:cNvPr id="7" name="Picture 6" descr="Text&#10;&#10;Description automatically generated">
            <a:extLst>
              <a:ext uri="{FF2B5EF4-FFF2-40B4-BE49-F238E27FC236}">
                <a16:creationId xmlns:a16="http://schemas.microsoft.com/office/drawing/2014/main" id="{7DB19909-07D1-4F4B-A2AE-3B5B4E7FF294}"/>
              </a:ext>
            </a:extLst>
          </p:cNvPr>
          <p:cNvPicPr>
            <a:picLocks noChangeAspect="1"/>
          </p:cNvPicPr>
          <p:nvPr/>
        </p:nvPicPr>
        <p:blipFill>
          <a:blip r:embed="rId4"/>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279997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6126480" y="1554480"/>
            <a:ext cx="4749800" cy="4754880"/>
          </a:xfrm>
        </p:spPr>
        <p:txBody>
          <a:bodyPr/>
          <a:lstStyle/>
          <a:p>
            <a:pPr marL="342900" indent="-342900">
              <a:buAutoNum type="alphaLcParenBoth"/>
            </a:pPr>
            <a:r>
              <a:rPr lang="en-US" sz="1800" dirty="0">
                <a:latin typeface="Segoe UI Light" panose="020B0502040204020203" pitchFamily="34" charset="0"/>
                <a:cs typeface="Segoe UI Light" panose="020B0502040204020203" pitchFamily="34" charset="0"/>
              </a:rPr>
              <a:t>NFIP maps</a:t>
            </a:r>
          </a:p>
          <a:p>
            <a:pPr marL="342900" indent="-342900">
              <a:buAutoNum type="alphaLcParenBoth"/>
            </a:pPr>
            <a:r>
              <a:rPr lang="en-US" sz="1800" dirty="0">
                <a:latin typeface="Segoe UI Light" panose="020B0502040204020203" pitchFamily="34" charset="0"/>
                <a:cs typeface="Segoe UI Light" panose="020B0502040204020203" pitchFamily="34" charset="0"/>
              </a:rPr>
              <a:t>Practicality of alternatives</a:t>
            </a:r>
          </a:p>
          <a:p>
            <a:pPr marL="342900" indent="-342900">
              <a:buAutoNum type="alphaLcParenBoth"/>
            </a:pPr>
            <a:r>
              <a:rPr lang="en-US" sz="1800" dirty="0">
                <a:latin typeface="Segoe UI Light" panose="020B0502040204020203" pitchFamily="34" charset="0"/>
                <a:cs typeface="Segoe UI Light" panose="020B0502040204020203" pitchFamily="34" charset="0"/>
              </a:rPr>
              <a:t>Discussion, commensurate with risk:</a:t>
            </a:r>
          </a:p>
          <a:p>
            <a:pPr lvl="1">
              <a:buFont typeface="+mj-lt"/>
              <a:buAutoNum type="arabicPeriod"/>
            </a:pPr>
            <a:r>
              <a:rPr lang="en-US" sz="1600" dirty="0">
                <a:latin typeface="Segoe UI Light" panose="020B0502040204020203" pitchFamily="34" charset="0"/>
                <a:cs typeface="Segoe UI Light" panose="020B0502040204020203" pitchFamily="34" charset="0"/>
              </a:rPr>
              <a:t>Implementation</a:t>
            </a:r>
          </a:p>
          <a:p>
            <a:pPr lvl="1">
              <a:buFont typeface="+mj-lt"/>
              <a:buAutoNum type="arabicPeriod"/>
            </a:pPr>
            <a:r>
              <a:rPr lang="en-US" sz="1600" dirty="0">
                <a:latin typeface="Segoe UI Light" panose="020B0502040204020203" pitchFamily="34" charset="0"/>
                <a:cs typeface="Segoe UI Light" panose="020B0502040204020203" pitchFamily="34" charset="0"/>
              </a:rPr>
              <a:t>Impacts on floodplain values</a:t>
            </a:r>
          </a:p>
          <a:p>
            <a:pPr lvl="1">
              <a:buFont typeface="+mj-lt"/>
              <a:buAutoNum type="arabicPeriod"/>
            </a:pPr>
            <a:r>
              <a:rPr lang="en-US" sz="1600" dirty="0">
                <a:latin typeface="Segoe UI Light" panose="020B0502040204020203" pitchFamily="34" charset="0"/>
                <a:cs typeface="Segoe UI Light" panose="020B0502040204020203" pitchFamily="34" charset="0"/>
              </a:rPr>
              <a:t>Incompatible floodplain values</a:t>
            </a:r>
          </a:p>
          <a:p>
            <a:pPr lvl="1">
              <a:buFont typeface="+mj-lt"/>
              <a:buAutoNum type="arabicPeriod"/>
            </a:pPr>
            <a:r>
              <a:rPr lang="en-US" sz="1600" dirty="0">
                <a:latin typeface="Segoe UI Light" panose="020B0502040204020203" pitchFamily="34" charset="0"/>
                <a:cs typeface="Segoe UI Light" panose="020B0502040204020203" pitchFamily="34" charset="0"/>
              </a:rPr>
              <a:t>Measures to minimize impacts</a:t>
            </a:r>
          </a:p>
          <a:p>
            <a:pPr lvl="1">
              <a:buFont typeface="+mj-lt"/>
              <a:buAutoNum type="arabicPeriod"/>
            </a:pPr>
            <a:r>
              <a:rPr lang="en-US" sz="1600" dirty="0">
                <a:latin typeface="Segoe UI Light" panose="020B0502040204020203" pitchFamily="34" charset="0"/>
                <a:cs typeface="Segoe UI Light" panose="020B0502040204020203" pitchFamily="34" charset="0"/>
              </a:rPr>
              <a:t>Measures to restore floodplain values </a:t>
            </a:r>
          </a:p>
          <a:p>
            <a:pPr marL="342900" indent="-342900">
              <a:buAutoNum type="alphaLcParenBoth"/>
            </a:pPr>
            <a:r>
              <a:rPr lang="en-US" sz="1800" dirty="0">
                <a:latin typeface="Segoe UI Light" panose="020B0502040204020203" pitchFamily="34" charset="0"/>
                <a:cs typeface="Segoe UI Light" panose="020B0502040204020203" pitchFamily="34" charset="0"/>
              </a:rPr>
              <a:t>Practicality of alternatives to significant encroachments or any support  of incompatible floodplain development</a:t>
            </a: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11</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a:extLst>
              <a:ext uri="{FF2B5EF4-FFF2-40B4-BE49-F238E27FC236}">
                <a16:creationId xmlns:a16="http://schemas.microsoft.com/office/drawing/2014/main" id="{CF41356C-94A1-30D5-1DEF-32E7BE2CAA5A}"/>
              </a:ext>
            </a:extLst>
          </p:cNvPr>
          <p:cNvPicPr>
            <a:picLocks noGrp="1" noChangeAspect="1"/>
          </p:cNvPicPr>
          <p:nvPr>
            <p:ph type="pic" sz="quarter" idx="13"/>
          </p:nvPr>
        </p:nvPicPr>
        <p:blipFill>
          <a:blip r:embed="rId3"/>
          <a:srcRect l="21811" r="21811"/>
          <a:stretch>
            <a:fillRect/>
          </a:stretch>
        </p:blipFill>
        <p:spPr>
          <a:xfrm>
            <a:off x="798378" y="532428"/>
            <a:ext cx="4114800" cy="5372100"/>
          </a:xfrm>
          <a:prstGeom prst="rect">
            <a:avLst/>
          </a:prstGeom>
        </p:spPr>
      </p:pic>
      <p:sp>
        <p:nvSpPr>
          <p:cNvPr id="9" name="TextBox 8">
            <a:extLst>
              <a:ext uri="{FF2B5EF4-FFF2-40B4-BE49-F238E27FC236}">
                <a16:creationId xmlns:a16="http://schemas.microsoft.com/office/drawing/2014/main" id="{608B8170-B3FB-2406-7806-D922BE426C8D}"/>
              </a:ext>
            </a:extLst>
          </p:cNvPr>
          <p:cNvSpPr txBox="1"/>
          <p:nvPr/>
        </p:nvSpPr>
        <p:spPr>
          <a:xfrm>
            <a:off x="2855778" y="5970535"/>
            <a:ext cx="2122697" cy="215444"/>
          </a:xfrm>
          <a:prstGeom prst="rect">
            <a:avLst/>
          </a:prstGeom>
          <a:noFill/>
        </p:spPr>
        <p:txBody>
          <a:bodyPr wrap="none" rtlCol="0">
            <a:spAutoFit/>
          </a:bodyPr>
          <a:lstStyle/>
          <a:p>
            <a:r>
              <a:rPr lang="en-US" sz="800" dirty="0"/>
              <a:t>Source: </a:t>
            </a:r>
            <a:r>
              <a:rPr lang="en-US" sz="800" dirty="0">
                <a:hlinkClick r:id="rId4"/>
              </a:rPr>
              <a:t>I-10 Lake Charles (i10lakecharles.com)</a:t>
            </a:r>
            <a:endParaRPr lang="en-US" sz="800" dirty="0"/>
          </a:p>
        </p:txBody>
      </p:sp>
      <p:sp>
        <p:nvSpPr>
          <p:cNvPr id="10" name="Title 18">
            <a:extLst>
              <a:ext uri="{FF2B5EF4-FFF2-40B4-BE49-F238E27FC236}">
                <a16:creationId xmlns:a16="http://schemas.microsoft.com/office/drawing/2014/main" id="{09F07F2A-7C96-6438-C7B4-0D578EEB0A23}"/>
              </a:ext>
            </a:extLst>
          </p:cNvPr>
          <p:cNvSpPr>
            <a:spLocks noGrp="1"/>
          </p:cNvSpPr>
          <p:nvPr>
            <p:ph type="title"/>
          </p:nvPr>
        </p:nvSpPr>
        <p:spPr>
          <a:xfrm>
            <a:off x="5912427" y="548640"/>
            <a:ext cx="6279573" cy="914400"/>
          </a:xfrm>
        </p:spPr>
        <p:txBody>
          <a:bodyPr/>
          <a:lstStyle/>
          <a:p>
            <a:r>
              <a:rPr lang="en-US" dirty="0"/>
              <a:t>Location Hydraulic </a:t>
            </a:r>
            <a:r>
              <a:rPr lang="en-US" dirty="0" err="1"/>
              <a:t>StudY</a:t>
            </a:r>
            <a:endParaRPr lang="en-US" dirty="0"/>
          </a:p>
        </p:txBody>
      </p:sp>
      <p:sp>
        <p:nvSpPr>
          <p:cNvPr id="11" name="TextBox 10">
            <a:extLst>
              <a:ext uri="{FF2B5EF4-FFF2-40B4-BE49-F238E27FC236}">
                <a16:creationId xmlns:a16="http://schemas.microsoft.com/office/drawing/2014/main" id="{1D4E90EE-909E-C3CF-4409-CBF4BFDE6034}"/>
              </a:ext>
            </a:extLst>
          </p:cNvPr>
          <p:cNvSpPr txBox="1"/>
          <p:nvPr/>
        </p:nvSpPr>
        <p:spPr>
          <a:xfrm>
            <a:off x="10080875" y="1369814"/>
            <a:ext cx="1790085" cy="369332"/>
          </a:xfrm>
          <a:prstGeom prst="rect">
            <a:avLst/>
          </a:prstGeom>
          <a:noFill/>
        </p:spPr>
        <p:txBody>
          <a:bodyPr wrap="square">
            <a:spAutoFit/>
          </a:bodyPr>
          <a:lstStyle/>
          <a:p>
            <a:pPr algn="r"/>
            <a:r>
              <a:rPr lang="en-US" sz="1800" dirty="0">
                <a:latin typeface="Segoe UI Light" panose="020B0502040204020203" pitchFamily="34" charset="0"/>
                <a:cs typeface="Segoe UI Light" panose="020B0502040204020203" pitchFamily="34" charset="0"/>
              </a:rPr>
              <a:t>23 CFR §650.111</a:t>
            </a:r>
          </a:p>
        </p:txBody>
      </p:sp>
      <p:pic>
        <p:nvPicPr>
          <p:cNvPr id="5" name="Picture 4" descr="Text&#10;&#10;Description automatically generated">
            <a:extLst>
              <a:ext uri="{FF2B5EF4-FFF2-40B4-BE49-F238E27FC236}">
                <a16:creationId xmlns:a16="http://schemas.microsoft.com/office/drawing/2014/main" id="{44B49D04-DBA5-C011-7835-CA397F7C8D0E}"/>
              </a:ext>
            </a:extLst>
          </p:cNvPr>
          <p:cNvPicPr>
            <a:picLocks noChangeAspect="1"/>
          </p:cNvPicPr>
          <p:nvPr/>
        </p:nvPicPr>
        <p:blipFill>
          <a:blip r:embed="rId5"/>
          <a:stretch>
            <a:fillRect/>
          </a:stretch>
        </p:blipFill>
        <p:spPr>
          <a:xfrm>
            <a:off x="10195485" y="5913517"/>
            <a:ext cx="1828800" cy="685800"/>
          </a:xfrm>
          <a:prstGeom prst="rect">
            <a:avLst/>
          </a:prstGeom>
        </p:spPr>
      </p:pic>
    </p:spTree>
    <p:extLst>
      <p:ext uri="{BB962C8B-B14F-4D97-AF65-F5344CB8AC3E}">
        <p14:creationId xmlns:p14="http://schemas.microsoft.com/office/powerpoint/2010/main" val="1376741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822960" y="1463040"/>
            <a:ext cx="4973156" cy="4572000"/>
          </a:xfrm>
        </p:spPr>
        <p:txBody>
          <a:bodyPr/>
          <a:lstStyle/>
          <a:p>
            <a:pPr marL="342900" indent="-342900">
              <a:buAutoNum type="alphaLcParenBoth"/>
            </a:pPr>
            <a:r>
              <a:rPr lang="en-US" sz="1800" b="1" dirty="0">
                <a:latin typeface="Segoe UI Light" panose="020B0502040204020203" pitchFamily="34" charset="0"/>
                <a:cs typeface="Segoe UI Light" panose="020B0502040204020203" pitchFamily="34" charset="0"/>
              </a:rPr>
              <a:t>NFIP maps</a:t>
            </a:r>
          </a:p>
          <a:p>
            <a:endParaRPr lang="en-US" sz="1800" b="1" dirty="0">
              <a:latin typeface="Segoe UI Light" panose="020B0502040204020203" pitchFamily="34" charset="0"/>
              <a:cs typeface="Segoe UI Light" panose="020B0502040204020203" pitchFamily="34" charset="0"/>
            </a:endParaRPr>
          </a:p>
          <a:p>
            <a:pPr marL="457200" indent="-457200"/>
            <a:r>
              <a:rPr lang="en-US" sz="1800" b="1" dirty="0">
                <a:latin typeface="Segoe UI Light" panose="020B0502040204020203" pitchFamily="34" charset="0"/>
                <a:cs typeface="Segoe UI Light" panose="020B0502040204020203" pitchFamily="34" charset="0"/>
              </a:rPr>
              <a:t>	FEMA Flood Map Service Center: </a:t>
            </a:r>
            <a:r>
              <a:rPr lang="en-US" sz="1800" dirty="0">
                <a:latin typeface="Segoe UI Light" panose="020B0502040204020203" pitchFamily="34" charset="0"/>
                <a:cs typeface="Segoe UI Light" panose="020B0502040204020203" pitchFamily="34" charset="0"/>
                <a:hlinkClick r:id="rId3"/>
              </a:rPr>
              <a:t>https://msc.fema.gov/portal/home</a:t>
            </a:r>
            <a:endParaRPr lang="en-US" sz="1800" dirty="0">
              <a:latin typeface="Segoe UI Light" panose="020B0502040204020203" pitchFamily="34" charset="0"/>
              <a:cs typeface="Segoe UI Light" panose="020B0502040204020203" pitchFamily="34" charset="0"/>
            </a:endParaRPr>
          </a:p>
          <a:p>
            <a:pPr marL="457200" indent="-457200"/>
            <a:endParaRPr lang="en-US" sz="1800" dirty="0">
              <a:latin typeface="Segoe UI Light" panose="020B0502040204020203" pitchFamily="34" charset="0"/>
              <a:cs typeface="Segoe UI Light" panose="020B0502040204020203" pitchFamily="34" charset="0"/>
            </a:endParaRPr>
          </a:p>
          <a:p>
            <a:pPr marL="457200" indent="-457200"/>
            <a:r>
              <a:rPr lang="en-US" sz="1800" dirty="0">
                <a:latin typeface="Segoe UI Light" panose="020B0502040204020203" pitchFamily="34" charset="0"/>
                <a:cs typeface="Segoe UI Light" panose="020B0502040204020203" pitchFamily="34" charset="0"/>
              </a:rPr>
              <a:t>	</a:t>
            </a:r>
            <a:r>
              <a:rPr lang="en-US" sz="1800" b="1" dirty="0">
                <a:latin typeface="Segoe UI Light" panose="020B0502040204020203" pitchFamily="34" charset="0"/>
                <a:cs typeface="Segoe UI Light" panose="020B0502040204020203" pitchFamily="34" charset="0"/>
              </a:rPr>
              <a:t>Community Status:</a:t>
            </a:r>
          </a:p>
          <a:p>
            <a:pPr marL="457200" indent="-457200"/>
            <a:r>
              <a:rPr lang="en-US" sz="1800" b="1" dirty="0">
                <a:latin typeface="Segoe UI Light" panose="020B0502040204020203" pitchFamily="34" charset="0"/>
                <a:cs typeface="Segoe UI Light" panose="020B0502040204020203" pitchFamily="34" charset="0"/>
              </a:rPr>
              <a:t>	</a:t>
            </a:r>
            <a:r>
              <a:rPr lang="en-US" sz="1800" dirty="0">
                <a:hlinkClick r:id="rId4"/>
              </a:rPr>
              <a:t>Community Status Book | FEMA.gov</a:t>
            </a:r>
            <a:endParaRPr lang="en-US" sz="1800" b="1" dirty="0">
              <a:latin typeface="Segoe UI Light" panose="020B0502040204020203" pitchFamily="34" charset="0"/>
              <a:cs typeface="Segoe UI Light" panose="020B0502040204020203" pitchFamily="34" charset="0"/>
            </a:endParaRP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12</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7296150" y="0"/>
            <a:ext cx="2349500" cy="9937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2C63C47A-4D90-C6FA-2BBD-F43ED5326D39}"/>
              </a:ext>
            </a:extLst>
          </p:cNvPr>
          <p:cNvPicPr>
            <a:picLocks noChangeAspect="1"/>
          </p:cNvPicPr>
          <p:nvPr/>
        </p:nvPicPr>
        <p:blipFill rotWithShape="1">
          <a:blip r:embed="rId5"/>
          <a:srcRect l="21393" t="5775" r="23632" b="56688"/>
          <a:stretch/>
        </p:blipFill>
        <p:spPr>
          <a:xfrm>
            <a:off x="5985164" y="1508181"/>
            <a:ext cx="5865216" cy="4505348"/>
          </a:xfrm>
          <a:prstGeom prst="rect">
            <a:avLst/>
          </a:prstGeom>
          <a:ln>
            <a:solidFill>
              <a:schemeClr val="tx1"/>
            </a:solidFill>
          </a:ln>
        </p:spPr>
      </p:pic>
      <p:sp>
        <p:nvSpPr>
          <p:cNvPr id="8" name="Title 18">
            <a:extLst>
              <a:ext uri="{FF2B5EF4-FFF2-40B4-BE49-F238E27FC236}">
                <a16:creationId xmlns:a16="http://schemas.microsoft.com/office/drawing/2014/main" id="{8BDF018E-0E21-0FB6-DE53-E847B3667A6C}"/>
              </a:ext>
            </a:extLst>
          </p:cNvPr>
          <p:cNvSpPr>
            <a:spLocks noGrp="1"/>
          </p:cNvSpPr>
          <p:nvPr>
            <p:ph type="title"/>
          </p:nvPr>
        </p:nvSpPr>
        <p:spPr>
          <a:xfrm>
            <a:off x="636541" y="79375"/>
            <a:ext cx="6107776" cy="914400"/>
          </a:xfrm>
        </p:spPr>
        <p:txBody>
          <a:bodyPr/>
          <a:lstStyle/>
          <a:p>
            <a:r>
              <a:rPr lang="en-US" dirty="0"/>
              <a:t>Location Hydraulic </a:t>
            </a:r>
            <a:r>
              <a:rPr lang="en-US" dirty="0" err="1"/>
              <a:t>StudY</a:t>
            </a:r>
            <a:endParaRPr lang="en-US" dirty="0"/>
          </a:p>
        </p:txBody>
      </p:sp>
      <p:sp>
        <p:nvSpPr>
          <p:cNvPr id="10" name="TextBox 9">
            <a:extLst>
              <a:ext uri="{FF2B5EF4-FFF2-40B4-BE49-F238E27FC236}">
                <a16:creationId xmlns:a16="http://schemas.microsoft.com/office/drawing/2014/main" id="{E9CEEF6E-0F7C-503B-B990-779356406FAD}"/>
              </a:ext>
            </a:extLst>
          </p:cNvPr>
          <p:cNvSpPr txBox="1"/>
          <p:nvPr/>
        </p:nvSpPr>
        <p:spPr>
          <a:xfrm>
            <a:off x="4788515" y="922298"/>
            <a:ext cx="1790085" cy="369332"/>
          </a:xfrm>
          <a:prstGeom prst="rect">
            <a:avLst/>
          </a:prstGeom>
          <a:noFill/>
        </p:spPr>
        <p:txBody>
          <a:bodyPr wrap="square">
            <a:spAutoFit/>
          </a:bodyPr>
          <a:lstStyle/>
          <a:p>
            <a:pPr algn="r"/>
            <a:r>
              <a:rPr lang="en-US" sz="1800" dirty="0">
                <a:latin typeface="Segoe UI Light" panose="020B0502040204020203" pitchFamily="34" charset="0"/>
                <a:cs typeface="Segoe UI Light" panose="020B0502040204020203" pitchFamily="34" charset="0"/>
              </a:rPr>
              <a:t>23 CFR §650.111</a:t>
            </a:r>
          </a:p>
        </p:txBody>
      </p:sp>
      <p:pic>
        <p:nvPicPr>
          <p:cNvPr id="5" name="Picture 4" descr="Text&#10;&#10;Description automatically generated">
            <a:extLst>
              <a:ext uri="{FF2B5EF4-FFF2-40B4-BE49-F238E27FC236}">
                <a16:creationId xmlns:a16="http://schemas.microsoft.com/office/drawing/2014/main" id="{8C9D87F1-1476-EA14-4631-9E9FF61314B8}"/>
              </a:ext>
            </a:extLst>
          </p:cNvPr>
          <p:cNvPicPr>
            <a:picLocks noChangeAspect="1"/>
          </p:cNvPicPr>
          <p:nvPr/>
        </p:nvPicPr>
        <p:blipFill>
          <a:blip r:embed="rId6"/>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214228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822960" y="1463040"/>
            <a:ext cx="4973156" cy="4572000"/>
          </a:xfrm>
        </p:spPr>
        <p:txBody>
          <a:bodyPr/>
          <a:lstStyle/>
          <a:p>
            <a:pPr marL="342900" indent="-342900">
              <a:buAutoNum type="alphaLcParenBoth"/>
            </a:pPr>
            <a:r>
              <a:rPr lang="en-US" sz="1800" b="1" dirty="0">
                <a:latin typeface="Segoe UI Light" panose="020B0502040204020203" pitchFamily="34" charset="0"/>
                <a:cs typeface="Segoe UI Light" panose="020B0502040204020203" pitchFamily="34" charset="0"/>
              </a:rPr>
              <a:t>No NFIP maps?</a:t>
            </a:r>
          </a:p>
          <a:p>
            <a:pPr marL="457200" indent="-457200"/>
            <a:r>
              <a:rPr lang="en-US" sz="1800" b="1" dirty="0">
                <a:latin typeface="Segoe UI Light" panose="020B0502040204020203" pitchFamily="34" charset="0"/>
                <a:cs typeface="Segoe UI Light" panose="020B0502040204020203" pitchFamily="34" charset="0"/>
              </a:rPr>
              <a:t>	Unmapped by FEMA: </a:t>
            </a:r>
          </a:p>
          <a:p>
            <a:pPr lvl="1" indent="0">
              <a:buNone/>
            </a:pPr>
            <a:r>
              <a:rPr lang="en-US" sz="1800" b="1" dirty="0">
                <a:latin typeface="Segoe UI Light" panose="020B0502040204020203" pitchFamily="34" charset="0"/>
                <a:cs typeface="Segoe UI Light" panose="020B0502040204020203" pitchFamily="34" charset="0"/>
              </a:rPr>
              <a:t>Federal Lands</a:t>
            </a:r>
          </a:p>
          <a:p>
            <a:pPr marL="1143000" lvl="1" indent="-457200"/>
            <a:r>
              <a:rPr lang="en-US" sz="1800" b="1" dirty="0">
                <a:latin typeface="Segoe UI Light" panose="020B0502040204020203" pitchFamily="34" charset="0"/>
                <a:cs typeface="Segoe UI Light" panose="020B0502040204020203" pitchFamily="34" charset="0"/>
              </a:rPr>
              <a:t>1.1 million stream miles</a:t>
            </a:r>
          </a:p>
          <a:p>
            <a:pPr lvl="1" indent="0">
              <a:buNone/>
            </a:pPr>
            <a:r>
              <a:rPr lang="en-US" sz="1800" b="1" dirty="0">
                <a:latin typeface="Segoe UI Light" panose="020B0502040204020203" pitchFamily="34" charset="0"/>
                <a:cs typeface="Segoe UI Light" panose="020B0502040204020203" pitchFamily="34" charset="0"/>
              </a:rPr>
              <a:t>Non-Federal Lands</a:t>
            </a:r>
          </a:p>
          <a:p>
            <a:pPr marL="1143000" lvl="1" indent="-457200"/>
            <a:r>
              <a:rPr lang="en-US" sz="1800" b="1" dirty="0">
                <a:latin typeface="Segoe UI Light" panose="020B0502040204020203" pitchFamily="34" charset="0"/>
                <a:cs typeface="Segoe UI Light" panose="020B0502040204020203" pitchFamily="34" charset="0"/>
              </a:rPr>
              <a:t>1.3 million stream miles</a:t>
            </a:r>
          </a:p>
          <a:p>
            <a:pPr marL="457200" indent="-457200"/>
            <a:endParaRPr lang="en-US" sz="1800" b="1" dirty="0">
              <a:latin typeface="Segoe UI Light" panose="020B0502040204020203" pitchFamily="34" charset="0"/>
              <a:cs typeface="Segoe UI Light" panose="020B0502040204020203" pitchFamily="34" charset="0"/>
            </a:endParaRPr>
          </a:p>
          <a:p>
            <a:pPr marL="457200" indent="-457200"/>
            <a:endParaRPr lang="en-US" sz="1800" b="1" dirty="0">
              <a:latin typeface="Segoe UI Light" panose="020B0502040204020203" pitchFamily="34" charset="0"/>
              <a:cs typeface="Segoe UI Light" panose="020B0502040204020203" pitchFamily="34" charset="0"/>
            </a:endParaRPr>
          </a:p>
          <a:p>
            <a:pPr marL="457200" indent="-457200"/>
            <a:r>
              <a:rPr lang="en-US" sz="1800" b="1" dirty="0">
                <a:latin typeface="Segoe UI Light" panose="020B0502040204020203" pitchFamily="34" charset="0"/>
                <a:cs typeface="Segoe UI Light" panose="020B0502040204020203" pitchFamily="34" charset="0"/>
              </a:rPr>
              <a:t>Solution?</a:t>
            </a:r>
          </a:p>
          <a:p>
            <a:pPr marL="457200" indent="-457200"/>
            <a:r>
              <a:rPr lang="en-US" sz="1800" b="1" dirty="0">
                <a:latin typeface="Segoe UI Light" panose="020B0502040204020203" pitchFamily="34" charset="0"/>
                <a:cs typeface="Segoe UI Light" panose="020B0502040204020203" pitchFamily="34" charset="0"/>
              </a:rPr>
              <a:t>	Maps developed by Highway Agency</a:t>
            </a: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13</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7296150" y="0"/>
            <a:ext cx="2349500" cy="9937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9CEEF6E-0F7C-503B-B990-779356406FAD}"/>
              </a:ext>
            </a:extLst>
          </p:cNvPr>
          <p:cNvSpPr txBox="1"/>
          <p:nvPr/>
        </p:nvSpPr>
        <p:spPr>
          <a:xfrm>
            <a:off x="3657600" y="1005840"/>
            <a:ext cx="1790085" cy="369332"/>
          </a:xfrm>
          <a:prstGeom prst="rect">
            <a:avLst/>
          </a:prstGeom>
          <a:noFill/>
        </p:spPr>
        <p:txBody>
          <a:bodyPr wrap="square">
            <a:spAutoFit/>
          </a:bodyPr>
          <a:lstStyle/>
          <a:p>
            <a:pPr algn="r"/>
            <a:r>
              <a:rPr lang="en-US" sz="1800" dirty="0">
                <a:latin typeface="Segoe UI Light" panose="020B0502040204020203" pitchFamily="34" charset="0"/>
                <a:cs typeface="Segoe UI Light" panose="020B0502040204020203" pitchFamily="34" charset="0"/>
              </a:rPr>
              <a:t>23 CFR §650.111</a:t>
            </a:r>
          </a:p>
        </p:txBody>
      </p:sp>
      <p:pic>
        <p:nvPicPr>
          <p:cNvPr id="5" name="FEMA_CONUS" descr="Map&#10;&#10;Description automatically generated">
            <a:extLst>
              <a:ext uri="{FF2B5EF4-FFF2-40B4-BE49-F238E27FC236}">
                <a16:creationId xmlns:a16="http://schemas.microsoft.com/office/drawing/2014/main" id="{2341CAE5-815B-9336-C677-FCCDB4D6BA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7698" y="1908175"/>
            <a:ext cx="7633731" cy="4170426"/>
          </a:xfrm>
          <a:prstGeom prst="rect">
            <a:avLst/>
          </a:prstGeom>
        </p:spPr>
      </p:pic>
      <p:pic>
        <p:nvPicPr>
          <p:cNvPr id="6" name="Picture 5" descr="Text&#10;&#10;Description automatically generated">
            <a:extLst>
              <a:ext uri="{FF2B5EF4-FFF2-40B4-BE49-F238E27FC236}">
                <a16:creationId xmlns:a16="http://schemas.microsoft.com/office/drawing/2014/main" id="{1129278D-9B0F-9455-3B8B-55B87D1BD397}"/>
              </a:ext>
            </a:extLst>
          </p:cNvPr>
          <p:cNvPicPr>
            <a:picLocks noChangeAspect="1"/>
          </p:cNvPicPr>
          <p:nvPr/>
        </p:nvPicPr>
        <p:blipFill>
          <a:blip r:embed="rId4"/>
          <a:stretch>
            <a:fillRect/>
          </a:stretch>
        </p:blipFill>
        <p:spPr>
          <a:xfrm>
            <a:off x="10363200" y="20522"/>
            <a:ext cx="1828800" cy="685800"/>
          </a:xfrm>
          <a:prstGeom prst="rect">
            <a:avLst/>
          </a:prstGeom>
        </p:spPr>
      </p:pic>
      <p:sp>
        <p:nvSpPr>
          <p:cNvPr id="9" name="Title 18">
            <a:extLst>
              <a:ext uri="{FF2B5EF4-FFF2-40B4-BE49-F238E27FC236}">
                <a16:creationId xmlns:a16="http://schemas.microsoft.com/office/drawing/2014/main" id="{FA7202D1-5B1C-2772-8910-0C0ACA406E81}"/>
              </a:ext>
            </a:extLst>
          </p:cNvPr>
          <p:cNvSpPr txBox="1">
            <a:spLocks/>
          </p:cNvSpPr>
          <p:nvPr/>
        </p:nvSpPr>
        <p:spPr>
          <a:xfrm>
            <a:off x="636541" y="79375"/>
            <a:ext cx="6107776" cy="914400"/>
          </a:xfrm>
          <a:prstGeom prst="rect">
            <a:avLst/>
          </a:prstGeom>
        </p:spPr>
        <p:txBody>
          <a:bodyPr anchor="b"/>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r>
              <a:rPr lang="en-US"/>
              <a:t>Location Hydraulic StudY</a:t>
            </a:r>
            <a:endParaRPr lang="en-US" dirty="0"/>
          </a:p>
        </p:txBody>
      </p:sp>
    </p:spTree>
    <p:extLst>
      <p:ext uri="{BB962C8B-B14F-4D97-AF65-F5344CB8AC3E}">
        <p14:creationId xmlns:p14="http://schemas.microsoft.com/office/powerpoint/2010/main" val="101538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40000" y="40000"/>
                                    </p:animScale>
                                  </p:childTnLst>
                                </p:cTn>
                              </p:par>
                              <p:par>
                                <p:cTn id="9" presetID="42" presetClass="path" presetSubtype="0" fill="hold" nodeType="withEffect">
                                  <p:stCondLst>
                                    <p:cond delay="0"/>
                                  </p:stCondLst>
                                  <p:childTnLst>
                                    <p:animMotion origin="layout" path="M -0.00846 0.00115 L -0.23021 0.1574 " pathEditMode="relative" rAng="0" ptsTypes="AA">
                                      <p:cBhvr>
                                        <p:cTn id="10" dur="2000" fill="hold"/>
                                        <p:tgtEl>
                                          <p:spTgt spid="5"/>
                                        </p:tgtEl>
                                        <p:attrNameLst>
                                          <p:attrName>ppt_x</p:attrName>
                                          <p:attrName>ppt_y</p:attrName>
                                        </p:attrNameLst>
                                      </p:cBhvr>
                                      <p:rCtr x="-11094" y="7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822960" y="1463040"/>
            <a:ext cx="4749800" cy="4663440"/>
          </a:xfrm>
        </p:spPr>
        <p:txBody>
          <a:bodyPr/>
          <a:lstStyle/>
          <a:p>
            <a:pPr marL="342900" indent="-342900">
              <a:buAutoNum type="alphaLcParenBoth"/>
            </a:pPr>
            <a:r>
              <a:rPr lang="en-US" sz="1800" b="1" dirty="0">
                <a:latin typeface="Segoe UI Light" panose="020B0502040204020203" pitchFamily="34" charset="0"/>
                <a:cs typeface="Segoe UI Light" panose="020B0502040204020203" pitchFamily="34" charset="0"/>
              </a:rPr>
              <a:t>NFIP maps</a:t>
            </a:r>
          </a:p>
          <a:p>
            <a:pPr marL="342900" indent="-342900">
              <a:buAutoNum type="alphaLcParenBoth"/>
            </a:pPr>
            <a:endParaRPr lang="en-US" sz="1800" b="1" dirty="0">
              <a:latin typeface="Segoe UI Light" panose="020B0502040204020203" pitchFamily="34" charset="0"/>
              <a:cs typeface="Segoe UI Light" panose="020B0502040204020203" pitchFamily="34" charset="0"/>
            </a:endParaRPr>
          </a:p>
          <a:p>
            <a:endParaRPr lang="en-US" sz="1800" dirty="0">
              <a:latin typeface="Segoe UI Light" panose="020B0502040204020203" pitchFamily="34" charset="0"/>
              <a:cs typeface="Segoe UI Light" panose="020B0502040204020203" pitchFamily="34" charset="0"/>
            </a:endParaRP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14</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7296150" y="0"/>
            <a:ext cx="2349500" cy="9937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3E4EEC3-2C8A-879F-AD74-4B3B4A8B9D2D}"/>
              </a:ext>
            </a:extLst>
          </p:cNvPr>
          <p:cNvPicPr>
            <a:picLocks noChangeAspect="1"/>
          </p:cNvPicPr>
          <p:nvPr/>
        </p:nvPicPr>
        <p:blipFill rotWithShape="1">
          <a:blip r:embed="rId3"/>
          <a:srcRect l="25431" t="8064" r="23666" b="68684"/>
          <a:stretch/>
        </p:blipFill>
        <p:spPr>
          <a:xfrm>
            <a:off x="3197860" y="1888461"/>
            <a:ext cx="7866161" cy="4042468"/>
          </a:xfrm>
          <a:prstGeom prst="rect">
            <a:avLst/>
          </a:prstGeom>
        </p:spPr>
      </p:pic>
      <p:sp>
        <p:nvSpPr>
          <p:cNvPr id="5" name="TextBox 4">
            <a:extLst>
              <a:ext uri="{FF2B5EF4-FFF2-40B4-BE49-F238E27FC236}">
                <a16:creationId xmlns:a16="http://schemas.microsoft.com/office/drawing/2014/main" id="{283E5A97-6BD5-50C6-B93E-F473F9DFD297}"/>
              </a:ext>
            </a:extLst>
          </p:cNvPr>
          <p:cNvSpPr txBox="1"/>
          <p:nvPr/>
        </p:nvSpPr>
        <p:spPr>
          <a:xfrm>
            <a:off x="4954232" y="993775"/>
            <a:ext cx="1790085" cy="369332"/>
          </a:xfrm>
          <a:prstGeom prst="rect">
            <a:avLst/>
          </a:prstGeom>
          <a:noFill/>
        </p:spPr>
        <p:txBody>
          <a:bodyPr wrap="square">
            <a:spAutoFit/>
          </a:bodyPr>
          <a:lstStyle/>
          <a:p>
            <a:pPr algn="r"/>
            <a:r>
              <a:rPr lang="en-US" sz="1800" dirty="0">
                <a:latin typeface="Segoe UI Light" panose="020B0502040204020203" pitchFamily="34" charset="0"/>
                <a:cs typeface="Segoe UI Light" panose="020B0502040204020203" pitchFamily="34" charset="0"/>
              </a:rPr>
              <a:t>23 CFR §650.111</a:t>
            </a:r>
          </a:p>
        </p:txBody>
      </p:sp>
      <p:pic>
        <p:nvPicPr>
          <p:cNvPr id="6" name="Picture 5" descr="Text&#10;&#10;Description automatically generated">
            <a:extLst>
              <a:ext uri="{FF2B5EF4-FFF2-40B4-BE49-F238E27FC236}">
                <a16:creationId xmlns:a16="http://schemas.microsoft.com/office/drawing/2014/main" id="{144223F2-274A-1F76-CE93-DFF10AD5E66B}"/>
              </a:ext>
            </a:extLst>
          </p:cNvPr>
          <p:cNvPicPr>
            <a:picLocks noChangeAspect="1"/>
          </p:cNvPicPr>
          <p:nvPr/>
        </p:nvPicPr>
        <p:blipFill>
          <a:blip r:embed="rId4"/>
          <a:stretch>
            <a:fillRect/>
          </a:stretch>
        </p:blipFill>
        <p:spPr>
          <a:xfrm>
            <a:off x="10363200" y="20522"/>
            <a:ext cx="1828800" cy="685800"/>
          </a:xfrm>
          <a:prstGeom prst="rect">
            <a:avLst/>
          </a:prstGeom>
        </p:spPr>
      </p:pic>
      <p:sp>
        <p:nvSpPr>
          <p:cNvPr id="10" name="Title 18">
            <a:extLst>
              <a:ext uri="{FF2B5EF4-FFF2-40B4-BE49-F238E27FC236}">
                <a16:creationId xmlns:a16="http://schemas.microsoft.com/office/drawing/2014/main" id="{72C62B3C-9B9A-ADA7-B78B-E2A8D1553568}"/>
              </a:ext>
            </a:extLst>
          </p:cNvPr>
          <p:cNvSpPr txBox="1">
            <a:spLocks/>
          </p:cNvSpPr>
          <p:nvPr/>
        </p:nvSpPr>
        <p:spPr>
          <a:xfrm>
            <a:off x="636541" y="79375"/>
            <a:ext cx="6107776" cy="914400"/>
          </a:xfrm>
          <a:prstGeom prst="rect">
            <a:avLst/>
          </a:prstGeom>
        </p:spPr>
        <p:txBody>
          <a:bodyPr anchor="b"/>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r>
              <a:rPr lang="en-US"/>
              <a:t>Location Hydraulic StudY</a:t>
            </a:r>
            <a:endParaRPr lang="en-US" dirty="0"/>
          </a:p>
        </p:txBody>
      </p:sp>
    </p:spTree>
    <p:extLst>
      <p:ext uri="{BB962C8B-B14F-4D97-AF65-F5344CB8AC3E}">
        <p14:creationId xmlns:p14="http://schemas.microsoft.com/office/powerpoint/2010/main" val="1343418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822960" y="1463040"/>
            <a:ext cx="5346602" cy="4754880"/>
          </a:xfrm>
        </p:spPr>
        <p:txBody>
          <a:bodyPr/>
          <a:lstStyle/>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NFIP maps</a:t>
            </a:r>
          </a:p>
          <a:p>
            <a:pPr marL="342900" indent="-342900">
              <a:buAutoNum type="alphaLcParenBoth"/>
            </a:pPr>
            <a:r>
              <a:rPr lang="en-US" sz="1800" b="1" dirty="0">
                <a:latin typeface="Segoe UI Light" panose="020B0502040204020203" pitchFamily="34" charset="0"/>
                <a:cs typeface="Segoe UI Light" panose="020B0502040204020203" pitchFamily="34" charset="0"/>
              </a:rPr>
              <a:t>Alternatives on longitudinal encroachments</a:t>
            </a: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15</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7296150" y="0"/>
            <a:ext cx="2349500" cy="9937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85440F6-0D9E-C0E7-34D7-F2FCFFA42CFB}"/>
              </a:ext>
            </a:extLst>
          </p:cNvPr>
          <p:cNvSpPr txBox="1"/>
          <p:nvPr/>
        </p:nvSpPr>
        <p:spPr>
          <a:xfrm>
            <a:off x="7551434" y="2704307"/>
            <a:ext cx="447610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A discussion of the practicality of alternatives to any longitudinal encroachment</a:t>
            </a:r>
          </a:p>
          <a:p>
            <a:endParaRPr lang="en-US" dirty="0"/>
          </a:p>
          <a:p>
            <a:pPr marL="285750" indent="-285750">
              <a:buFont typeface="Arial" panose="020B0604020202020204" pitchFamily="34" charset="0"/>
              <a:buChar char="•"/>
            </a:pPr>
            <a:r>
              <a:rPr lang="en-US" dirty="0"/>
              <a:t>Other alternatives considered and why not practicable to not encroach?</a:t>
            </a:r>
          </a:p>
          <a:p>
            <a:endParaRPr lang="en-US" dirty="0"/>
          </a:p>
          <a:p>
            <a:pPr marL="285750" indent="-285750">
              <a:buFont typeface="Arial" panose="020B0604020202020204" pitchFamily="34" charset="0"/>
              <a:buChar char="•"/>
            </a:pPr>
            <a:r>
              <a:rPr lang="en-US" dirty="0"/>
              <a:t>Statement whether action conforms to state and local floodplain standards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B0F661A6-CEDB-0106-A8AB-B8FD255BB00D}"/>
              </a:ext>
            </a:extLst>
          </p:cNvPr>
          <p:cNvSpPr txBox="1"/>
          <p:nvPr/>
        </p:nvSpPr>
        <p:spPr>
          <a:xfrm rot="16200000">
            <a:off x="6188284" y="5388788"/>
            <a:ext cx="1359668" cy="215444"/>
          </a:xfrm>
          <a:prstGeom prst="rect">
            <a:avLst/>
          </a:prstGeom>
          <a:noFill/>
        </p:spPr>
        <p:txBody>
          <a:bodyPr wrap="none" rtlCol="0">
            <a:spAutoFit/>
          </a:bodyPr>
          <a:lstStyle/>
          <a:p>
            <a:r>
              <a:rPr lang="en-US" sz="800" dirty="0"/>
              <a:t>Source: google maps, 2024</a:t>
            </a:r>
          </a:p>
        </p:txBody>
      </p:sp>
      <p:pic>
        <p:nvPicPr>
          <p:cNvPr id="12" name="Picture 11">
            <a:extLst>
              <a:ext uri="{FF2B5EF4-FFF2-40B4-BE49-F238E27FC236}">
                <a16:creationId xmlns:a16="http://schemas.microsoft.com/office/drawing/2014/main" id="{8B5C297E-13F8-0FFB-D7DD-89D664B16DBD}"/>
              </a:ext>
            </a:extLst>
          </p:cNvPr>
          <p:cNvPicPr>
            <a:picLocks noChangeAspect="1"/>
          </p:cNvPicPr>
          <p:nvPr/>
        </p:nvPicPr>
        <p:blipFill rotWithShape="1">
          <a:blip r:embed="rId3"/>
          <a:srcRect l="22051" t="60374" r="10449" b="5708"/>
          <a:stretch/>
        </p:blipFill>
        <p:spPr>
          <a:xfrm>
            <a:off x="706959" y="2704307"/>
            <a:ext cx="6015764" cy="3400647"/>
          </a:xfrm>
          <a:prstGeom prst="rect">
            <a:avLst/>
          </a:prstGeom>
        </p:spPr>
      </p:pic>
      <p:sp>
        <p:nvSpPr>
          <p:cNvPr id="11" name="TextBox 10">
            <a:extLst>
              <a:ext uri="{FF2B5EF4-FFF2-40B4-BE49-F238E27FC236}">
                <a16:creationId xmlns:a16="http://schemas.microsoft.com/office/drawing/2014/main" id="{A02BD127-B17B-9C15-AF8B-7C9DA95FED20}"/>
              </a:ext>
            </a:extLst>
          </p:cNvPr>
          <p:cNvSpPr txBox="1"/>
          <p:nvPr/>
        </p:nvSpPr>
        <p:spPr>
          <a:xfrm>
            <a:off x="4895851" y="934807"/>
            <a:ext cx="1790085" cy="369332"/>
          </a:xfrm>
          <a:prstGeom prst="rect">
            <a:avLst/>
          </a:prstGeom>
          <a:noFill/>
        </p:spPr>
        <p:txBody>
          <a:bodyPr wrap="square">
            <a:spAutoFit/>
          </a:bodyPr>
          <a:lstStyle/>
          <a:p>
            <a:pPr algn="r"/>
            <a:r>
              <a:rPr lang="en-US" sz="1800" dirty="0">
                <a:latin typeface="Segoe UI Light" panose="020B0502040204020203" pitchFamily="34" charset="0"/>
                <a:cs typeface="Segoe UI Light" panose="020B0502040204020203" pitchFamily="34" charset="0"/>
              </a:rPr>
              <a:t>23 CFR §650.111</a:t>
            </a:r>
          </a:p>
        </p:txBody>
      </p:sp>
      <p:pic>
        <p:nvPicPr>
          <p:cNvPr id="6" name="Picture 5" descr="Text&#10;&#10;Description automatically generated">
            <a:extLst>
              <a:ext uri="{FF2B5EF4-FFF2-40B4-BE49-F238E27FC236}">
                <a16:creationId xmlns:a16="http://schemas.microsoft.com/office/drawing/2014/main" id="{D9655241-2E8A-408D-43A0-50DF12B5E269}"/>
              </a:ext>
            </a:extLst>
          </p:cNvPr>
          <p:cNvPicPr>
            <a:picLocks noChangeAspect="1"/>
          </p:cNvPicPr>
          <p:nvPr/>
        </p:nvPicPr>
        <p:blipFill>
          <a:blip r:embed="rId4"/>
          <a:stretch>
            <a:fillRect/>
          </a:stretch>
        </p:blipFill>
        <p:spPr>
          <a:xfrm>
            <a:off x="10363200" y="20522"/>
            <a:ext cx="1828800" cy="685800"/>
          </a:xfrm>
          <a:prstGeom prst="rect">
            <a:avLst/>
          </a:prstGeom>
        </p:spPr>
      </p:pic>
      <p:sp>
        <p:nvSpPr>
          <p:cNvPr id="14" name="Title 18">
            <a:extLst>
              <a:ext uri="{FF2B5EF4-FFF2-40B4-BE49-F238E27FC236}">
                <a16:creationId xmlns:a16="http://schemas.microsoft.com/office/drawing/2014/main" id="{E6ADCB1C-06A1-915D-E85D-0C602965D18F}"/>
              </a:ext>
            </a:extLst>
          </p:cNvPr>
          <p:cNvSpPr txBox="1">
            <a:spLocks/>
          </p:cNvSpPr>
          <p:nvPr/>
        </p:nvSpPr>
        <p:spPr>
          <a:xfrm>
            <a:off x="636541" y="79375"/>
            <a:ext cx="6107776" cy="914400"/>
          </a:xfrm>
          <a:prstGeom prst="rect">
            <a:avLst/>
          </a:prstGeom>
        </p:spPr>
        <p:txBody>
          <a:bodyPr anchor="b"/>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r>
              <a:rPr lang="en-US"/>
              <a:t>Location Hydraulic StudY</a:t>
            </a:r>
            <a:endParaRPr lang="en-US" dirty="0"/>
          </a:p>
        </p:txBody>
      </p:sp>
    </p:spTree>
    <p:extLst>
      <p:ext uri="{BB962C8B-B14F-4D97-AF65-F5344CB8AC3E}">
        <p14:creationId xmlns:p14="http://schemas.microsoft.com/office/powerpoint/2010/main" val="2819388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821638" y="1463040"/>
            <a:ext cx="4749800" cy="4480560"/>
          </a:xfrm>
        </p:spPr>
        <p:txBody>
          <a:bodyPr/>
          <a:lstStyle/>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NFIP maps</a:t>
            </a:r>
          </a:p>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Practicality of alternatives</a:t>
            </a:r>
          </a:p>
          <a:p>
            <a:pPr marL="342900" indent="-342900">
              <a:buAutoNum type="alphaLcParenBoth"/>
            </a:pPr>
            <a:r>
              <a:rPr lang="en-US" sz="1800" b="1" dirty="0">
                <a:latin typeface="Segoe UI Light" panose="020B0502040204020203" pitchFamily="34" charset="0"/>
                <a:cs typeface="Segoe UI Light" panose="020B0502040204020203" pitchFamily="34" charset="0"/>
              </a:rPr>
              <a:t>Discussion, commensurate with risk:</a:t>
            </a:r>
          </a:p>
          <a:p>
            <a:pPr lvl="1">
              <a:buFont typeface="+mj-lt"/>
              <a:buAutoNum type="arabicPeriod"/>
            </a:pPr>
            <a:r>
              <a:rPr lang="en-US" sz="1600" b="1" dirty="0">
                <a:latin typeface="Segoe UI Light" panose="020B0502040204020203" pitchFamily="34" charset="0"/>
                <a:cs typeface="Segoe UI Light" panose="020B0502040204020203" pitchFamily="34" charset="0"/>
              </a:rPr>
              <a:t>Implementation</a:t>
            </a:r>
          </a:p>
          <a:p>
            <a:pPr lvl="1">
              <a:buFont typeface="+mj-lt"/>
              <a:buAutoNum type="arabicPeriod"/>
            </a:pPr>
            <a:r>
              <a:rPr lang="en-US" sz="1600" b="1" dirty="0">
                <a:latin typeface="Segoe UI Light" panose="020B0502040204020203" pitchFamily="34" charset="0"/>
                <a:cs typeface="Segoe UI Light" panose="020B0502040204020203" pitchFamily="34" charset="0"/>
              </a:rPr>
              <a:t>Impacts on floodplain values</a:t>
            </a:r>
          </a:p>
          <a:p>
            <a:pPr lvl="1">
              <a:buFont typeface="+mj-lt"/>
              <a:buAutoNum type="arabicPeriod"/>
            </a:pPr>
            <a:r>
              <a:rPr lang="en-US" sz="1600" b="1" dirty="0">
                <a:latin typeface="Segoe UI Light" panose="020B0502040204020203" pitchFamily="34" charset="0"/>
                <a:cs typeface="Segoe UI Light" panose="020B0502040204020203" pitchFamily="34" charset="0"/>
              </a:rPr>
              <a:t>Incompatible floodplain values</a:t>
            </a:r>
          </a:p>
          <a:p>
            <a:pPr lvl="1">
              <a:buFont typeface="+mj-lt"/>
              <a:buAutoNum type="arabicPeriod"/>
            </a:pPr>
            <a:r>
              <a:rPr lang="en-US" sz="1600" b="1" dirty="0">
                <a:latin typeface="Segoe UI Light" panose="020B0502040204020203" pitchFamily="34" charset="0"/>
                <a:cs typeface="Segoe UI Light" panose="020B0502040204020203" pitchFamily="34" charset="0"/>
              </a:rPr>
              <a:t>Measures to minimize impacts</a:t>
            </a:r>
          </a:p>
          <a:p>
            <a:pPr lvl="1">
              <a:buFont typeface="+mj-lt"/>
              <a:buAutoNum type="arabicPeriod"/>
            </a:pPr>
            <a:r>
              <a:rPr lang="en-US" sz="1600" b="1" dirty="0">
                <a:latin typeface="Segoe UI Light" panose="020B0502040204020203" pitchFamily="34" charset="0"/>
                <a:cs typeface="Segoe UI Light" panose="020B0502040204020203" pitchFamily="34" charset="0"/>
              </a:rPr>
              <a:t>Measures to restore floodplain values </a:t>
            </a:r>
          </a:p>
          <a:p>
            <a:pPr marL="457200" lvl="1" indent="0">
              <a:buNone/>
            </a:pPr>
            <a:endParaRPr lang="en-US" sz="1600" b="1" dirty="0">
              <a:latin typeface="Segoe UI Light" panose="020B0502040204020203" pitchFamily="34" charset="0"/>
              <a:cs typeface="Segoe UI Light" panose="020B0502040204020203" pitchFamily="34" charset="0"/>
            </a:endParaRP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16</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7296150" y="0"/>
            <a:ext cx="2349500" cy="9937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6907B6C5-6732-CAB0-105B-88FB3CD09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2957" y="1520825"/>
            <a:ext cx="5935285" cy="3670229"/>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E7EE8C9-3F16-1EAE-8697-1A7FBD9006F7}"/>
              </a:ext>
            </a:extLst>
          </p:cNvPr>
          <p:cNvSpPr txBox="1"/>
          <p:nvPr/>
        </p:nvSpPr>
        <p:spPr>
          <a:xfrm>
            <a:off x="8918540" y="5229453"/>
            <a:ext cx="2659702" cy="215444"/>
          </a:xfrm>
          <a:prstGeom prst="rect">
            <a:avLst/>
          </a:prstGeom>
          <a:noFill/>
        </p:spPr>
        <p:txBody>
          <a:bodyPr wrap="none" rtlCol="0">
            <a:spAutoFit/>
          </a:bodyPr>
          <a:lstStyle/>
          <a:p>
            <a:r>
              <a:rPr lang="en-US" sz="800" dirty="0"/>
              <a:t>Source: </a:t>
            </a:r>
            <a:r>
              <a:rPr lang="en-US" sz="800" dirty="0">
                <a:hlinkClick r:id="rId4"/>
              </a:rPr>
              <a:t>calcasieu-bridge.png (1132×700) (thehayride.com)</a:t>
            </a:r>
            <a:endParaRPr lang="en-US" sz="800" dirty="0"/>
          </a:p>
        </p:txBody>
      </p:sp>
      <p:sp>
        <p:nvSpPr>
          <p:cNvPr id="9" name="TextBox 8">
            <a:extLst>
              <a:ext uri="{FF2B5EF4-FFF2-40B4-BE49-F238E27FC236}">
                <a16:creationId xmlns:a16="http://schemas.microsoft.com/office/drawing/2014/main" id="{E3ED79B6-6429-6691-1616-CB55CE5C74A1}"/>
              </a:ext>
            </a:extLst>
          </p:cNvPr>
          <p:cNvSpPr txBox="1"/>
          <p:nvPr/>
        </p:nvSpPr>
        <p:spPr>
          <a:xfrm>
            <a:off x="4788515" y="945118"/>
            <a:ext cx="1790085" cy="369332"/>
          </a:xfrm>
          <a:prstGeom prst="rect">
            <a:avLst/>
          </a:prstGeom>
          <a:noFill/>
        </p:spPr>
        <p:txBody>
          <a:bodyPr wrap="square">
            <a:spAutoFit/>
          </a:bodyPr>
          <a:lstStyle/>
          <a:p>
            <a:pPr algn="r"/>
            <a:r>
              <a:rPr lang="en-US" sz="1800" dirty="0">
                <a:latin typeface="Segoe UI Light" panose="020B0502040204020203" pitchFamily="34" charset="0"/>
                <a:cs typeface="Segoe UI Light" panose="020B0502040204020203" pitchFamily="34" charset="0"/>
              </a:rPr>
              <a:t>23 CFR §650.111</a:t>
            </a:r>
          </a:p>
        </p:txBody>
      </p:sp>
      <p:sp>
        <p:nvSpPr>
          <p:cNvPr id="10" name="Title 18">
            <a:extLst>
              <a:ext uri="{FF2B5EF4-FFF2-40B4-BE49-F238E27FC236}">
                <a16:creationId xmlns:a16="http://schemas.microsoft.com/office/drawing/2014/main" id="{1328F86A-7D11-8F84-5B65-78237E84B28F}"/>
              </a:ext>
            </a:extLst>
          </p:cNvPr>
          <p:cNvSpPr txBox="1">
            <a:spLocks/>
          </p:cNvSpPr>
          <p:nvPr/>
        </p:nvSpPr>
        <p:spPr>
          <a:xfrm>
            <a:off x="636541" y="79375"/>
            <a:ext cx="6107776" cy="914400"/>
          </a:xfrm>
          <a:prstGeom prst="rect">
            <a:avLst/>
          </a:prstGeom>
        </p:spPr>
        <p:txBody>
          <a:bodyPr anchor="b"/>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r>
              <a:rPr lang="en-US"/>
              <a:t>Location Hydraulic StudY</a:t>
            </a:r>
            <a:endParaRPr lang="en-US" dirty="0"/>
          </a:p>
        </p:txBody>
      </p:sp>
      <p:pic>
        <p:nvPicPr>
          <p:cNvPr id="5" name="Picture 4" descr="Text&#10;&#10;Description automatically generated">
            <a:extLst>
              <a:ext uri="{FF2B5EF4-FFF2-40B4-BE49-F238E27FC236}">
                <a16:creationId xmlns:a16="http://schemas.microsoft.com/office/drawing/2014/main" id="{1CA6AA9F-3A7C-8238-2C32-2C11E0707266}"/>
              </a:ext>
            </a:extLst>
          </p:cNvPr>
          <p:cNvPicPr>
            <a:picLocks noChangeAspect="1"/>
          </p:cNvPicPr>
          <p:nvPr/>
        </p:nvPicPr>
        <p:blipFill>
          <a:blip r:embed="rId5"/>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3419749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822960" y="1463040"/>
            <a:ext cx="4749800" cy="4527263"/>
          </a:xfrm>
        </p:spPr>
        <p:txBody>
          <a:bodyPr/>
          <a:lstStyle/>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NFIP maps</a:t>
            </a:r>
          </a:p>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Practicality of alternatives</a:t>
            </a:r>
          </a:p>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Discussion, commensurate with risk:</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Implementation</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Impacts on floodplain values</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Incompatible floodplain values</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Measures to minimize impacts</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Measures to restore floodplain values </a:t>
            </a:r>
          </a:p>
          <a:p>
            <a:pPr marL="342900" indent="-342900">
              <a:buAutoNum type="alphaLcParenBoth"/>
            </a:pPr>
            <a:r>
              <a:rPr lang="en-US" sz="1800" b="1" dirty="0">
                <a:latin typeface="Segoe UI Light" panose="020B0502040204020203" pitchFamily="34" charset="0"/>
                <a:cs typeface="Segoe UI Light" panose="020B0502040204020203" pitchFamily="34" charset="0"/>
              </a:rPr>
              <a:t>Practicality of alternatives to significant encroachments or any support  of incompatible floodplain development</a:t>
            </a: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17</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7296150" y="0"/>
            <a:ext cx="2349500" cy="9937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A3ADD1-1477-972C-C992-A47C55CEAE9B}"/>
              </a:ext>
            </a:extLst>
          </p:cNvPr>
          <p:cNvSpPr txBox="1"/>
          <p:nvPr/>
        </p:nvSpPr>
        <p:spPr>
          <a:xfrm>
            <a:off x="10421846" y="5471312"/>
            <a:ext cx="1314784" cy="215444"/>
          </a:xfrm>
          <a:prstGeom prst="rect">
            <a:avLst/>
          </a:prstGeom>
          <a:noFill/>
        </p:spPr>
        <p:txBody>
          <a:bodyPr wrap="none" rtlCol="0">
            <a:spAutoFit/>
          </a:bodyPr>
          <a:lstStyle/>
          <a:p>
            <a:r>
              <a:rPr lang="en-US" sz="800" dirty="0"/>
              <a:t>Source: FEIS I-10 Calcasieu</a:t>
            </a:r>
          </a:p>
        </p:txBody>
      </p:sp>
      <p:pic>
        <p:nvPicPr>
          <p:cNvPr id="10" name="Picture 9">
            <a:extLst>
              <a:ext uri="{FF2B5EF4-FFF2-40B4-BE49-F238E27FC236}">
                <a16:creationId xmlns:a16="http://schemas.microsoft.com/office/drawing/2014/main" id="{04E086FD-EF7B-B2DE-24D6-AC6B9E4D48A3}"/>
              </a:ext>
            </a:extLst>
          </p:cNvPr>
          <p:cNvPicPr>
            <a:picLocks noChangeAspect="1"/>
          </p:cNvPicPr>
          <p:nvPr/>
        </p:nvPicPr>
        <p:blipFill rotWithShape="1">
          <a:blip r:embed="rId3"/>
          <a:srcRect l="21377" t="6715" r="11123" b="53708"/>
          <a:stretch/>
        </p:blipFill>
        <p:spPr>
          <a:xfrm>
            <a:off x="6061014" y="1663369"/>
            <a:ext cx="5675616" cy="3743738"/>
          </a:xfrm>
          <a:prstGeom prst="rect">
            <a:avLst/>
          </a:prstGeom>
          <a:effectLst>
            <a:softEdge rad="76200"/>
          </a:effectLst>
        </p:spPr>
      </p:pic>
      <p:sp>
        <p:nvSpPr>
          <p:cNvPr id="11" name="TextBox 10">
            <a:extLst>
              <a:ext uri="{FF2B5EF4-FFF2-40B4-BE49-F238E27FC236}">
                <a16:creationId xmlns:a16="http://schemas.microsoft.com/office/drawing/2014/main" id="{BA516678-16FF-B3E6-7004-61BA5D097D5E}"/>
              </a:ext>
            </a:extLst>
          </p:cNvPr>
          <p:cNvSpPr txBox="1"/>
          <p:nvPr/>
        </p:nvSpPr>
        <p:spPr>
          <a:xfrm>
            <a:off x="4788515" y="959240"/>
            <a:ext cx="1790085" cy="369332"/>
          </a:xfrm>
          <a:prstGeom prst="rect">
            <a:avLst/>
          </a:prstGeom>
          <a:noFill/>
        </p:spPr>
        <p:txBody>
          <a:bodyPr wrap="square">
            <a:spAutoFit/>
          </a:bodyPr>
          <a:lstStyle/>
          <a:p>
            <a:pPr algn="r"/>
            <a:r>
              <a:rPr lang="en-US" sz="1800" dirty="0">
                <a:latin typeface="Segoe UI Light" panose="020B0502040204020203" pitchFamily="34" charset="0"/>
                <a:cs typeface="Segoe UI Light" panose="020B0502040204020203" pitchFamily="34" charset="0"/>
              </a:rPr>
              <a:t>23 CFR §650.111</a:t>
            </a:r>
          </a:p>
        </p:txBody>
      </p:sp>
      <p:sp>
        <p:nvSpPr>
          <p:cNvPr id="6" name="Title 5">
            <a:extLst>
              <a:ext uri="{FF2B5EF4-FFF2-40B4-BE49-F238E27FC236}">
                <a16:creationId xmlns:a16="http://schemas.microsoft.com/office/drawing/2014/main" id="{0269F579-9559-77BC-56A3-19A7F25D2261}"/>
              </a:ext>
            </a:extLst>
          </p:cNvPr>
          <p:cNvSpPr>
            <a:spLocks noGrp="1"/>
          </p:cNvSpPr>
          <p:nvPr>
            <p:ph type="title"/>
          </p:nvPr>
        </p:nvSpPr>
        <p:spPr/>
        <p:txBody>
          <a:bodyPr/>
          <a:lstStyle/>
          <a:p>
            <a:endParaRPr lang="en-US"/>
          </a:p>
        </p:txBody>
      </p:sp>
      <p:sp>
        <p:nvSpPr>
          <p:cNvPr id="12" name="Title 18">
            <a:extLst>
              <a:ext uri="{FF2B5EF4-FFF2-40B4-BE49-F238E27FC236}">
                <a16:creationId xmlns:a16="http://schemas.microsoft.com/office/drawing/2014/main" id="{DE104E4F-F9A7-4F26-5ACD-360E01F71C20}"/>
              </a:ext>
            </a:extLst>
          </p:cNvPr>
          <p:cNvSpPr txBox="1">
            <a:spLocks/>
          </p:cNvSpPr>
          <p:nvPr/>
        </p:nvSpPr>
        <p:spPr>
          <a:xfrm>
            <a:off x="636541" y="79375"/>
            <a:ext cx="6107776" cy="914400"/>
          </a:xfrm>
          <a:prstGeom prst="rect">
            <a:avLst/>
          </a:prstGeom>
        </p:spPr>
        <p:txBody>
          <a:bodyPr anchor="b"/>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r>
              <a:rPr lang="en-US"/>
              <a:t>Location Hydraulic StudY</a:t>
            </a:r>
            <a:endParaRPr lang="en-US" dirty="0"/>
          </a:p>
        </p:txBody>
      </p:sp>
      <p:pic>
        <p:nvPicPr>
          <p:cNvPr id="5" name="Picture 4" descr="Text&#10;&#10;Description automatically generated">
            <a:extLst>
              <a:ext uri="{FF2B5EF4-FFF2-40B4-BE49-F238E27FC236}">
                <a16:creationId xmlns:a16="http://schemas.microsoft.com/office/drawing/2014/main" id="{9AFD619D-6FBD-2A68-75B8-670414490644}"/>
              </a:ext>
            </a:extLst>
          </p:cNvPr>
          <p:cNvPicPr>
            <a:picLocks noChangeAspect="1"/>
          </p:cNvPicPr>
          <p:nvPr/>
        </p:nvPicPr>
        <p:blipFill>
          <a:blip r:embed="rId4"/>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417865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821638" y="1463040"/>
            <a:ext cx="5274362" cy="4754880"/>
          </a:xfrm>
        </p:spPr>
        <p:txBody>
          <a:bodyPr/>
          <a:lstStyle/>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NFIP maps</a:t>
            </a:r>
          </a:p>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Practicality of alternatives</a:t>
            </a:r>
          </a:p>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Discussion, commensurate with risk:</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Implementation</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Impacts on floodplain values</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Incompatible floodplain values</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Measures to minimize impacts</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Measures to restore floodplain values </a:t>
            </a:r>
          </a:p>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Practicality of alternatives to significant encroachments or any support  of incompatible floodplain development</a:t>
            </a:r>
          </a:p>
          <a:p>
            <a:pPr marL="342900" indent="-342900">
              <a:buAutoNum type="alphaLcParenBoth"/>
            </a:pPr>
            <a:r>
              <a:rPr lang="en-US" sz="1800" b="1" dirty="0">
                <a:latin typeface="Segoe UI Light" panose="020B0502040204020203" pitchFamily="34" charset="0"/>
                <a:cs typeface="Segoe UI Light" panose="020B0502040204020203" pitchFamily="34" charset="0"/>
              </a:rPr>
              <a:t>NEPA document summarizes items (c) and (d)</a:t>
            </a:r>
            <a:endParaRPr lang="en-US" sz="1800" dirty="0">
              <a:latin typeface="Segoe UI Light" panose="020B0502040204020203" pitchFamily="34" charset="0"/>
              <a:cs typeface="Segoe UI Light" panose="020B0502040204020203" pitchFamily="34" charset="0"/>
            </a:endParaRP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18</a:t>
            </a:fld>
            <a:endParaRPr lang="en-US" dirty="0"/>
          </a:p>
        </p:txBody>
      </p:sp>
      <p:sp>
        <p:nvSpPr>
          <p:cNvPr id="10" name="Rectangle 9">
            <a:extLst>
              <a:ext uri="{FF2B5EF4-FFF2-40B4-BE49-F238E27FC236}">
                <a16:creationId xmlns:a16="http://schemas.microsoft.com/office/drawing/2014/main" id="{E927A756-8074-147B-BE06-C55046E18F08}"/>
              </a:ext>
              <a:ext uri="{C183D7F6-B498-43B3-948B-1728B52AA6E4}">
                <adec:decorative xmlns:adec="http://schemas.microsoft.com/office/drawing/2017/decorative" val="1"/>
              </a:ext>
            </a:extLst>
          </p:cNvPr>
          <p:cNvSpPr/>
          <p:nvPr/>
        </p:nvSpPr>
        <p:spPr>
          <a:xfrm>
            <a:off x="7296150" y="0"/>
            <a:ext cx="2349500" cy="9937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FF3DA781-1592-65DA-DC61-6668AF220ADF}"/>
              </a:ext>
            </a:extLst>
          </p:cNvPr>
          <p:cNvGrpSpPr>
            <a:grpSpLocks/>
          </p:cNvGrpSpPr>
          <p:nvPr/>
        </p:nvGrpSpPr>
        <p:grpSpPr>
          <a:xfrm>
            <a:off x="5979191" y="1440180"/>
            <a:ext cx="6107776" cy="4229706"/>
            <a:chOff x="7165949" y="1820661"/>
            <a:chExt cx="3868496" cy="2941968"/>
          </a:xfrm>
          <a:solidFill>
            <a:schemeClr val="bg2"/>
          </a:solidFill>
        </p:grpSpPr>
        <p:pic>
          <p:nvPicPr>
            <p:cNvPr id="14" name="Picture 13">
              <a:extLst>
                <a:ext uri="{FF2B5EF4-FFF2-40B4-BE49-F238E27FC236}">
                  <a16:creationId xmlns:a16="http://schemas.microsoft.com/office/drawing/2014/main" id="{2E9B4DB5-2840-801E-0212-DEFC6D226FF0}"/>
                </a:ext>
              </a:extLst>
            </p:cNvPr>
            <p:cNvPicPr>
              <a:picLocks noChangeAspect="1"/>
            </p:cNvPicPr>
            <p:nvPr/>
          </p:nvPicPr>
          <p:blipFill rotWithShape="1">
            <a:blip r:embed="rId3"/>
            <a:srcRect l="45995" t="16564" r="34304" b="77973"/>
            <a:stretch/>
          </p:blipFill>
          <p:spPr>
            <a:xfrm>
              <a:off x="7285191" y="1820661"/>
              <a:ext cx="3574529" cy="1115180"/>
            </a:xfrm>
            <a:prstGeom prst="rect">
              <a:avLst/>
            </a:prstGeom>
            <a:grpFill/>
            <a:ln>
              <a:noFill/>
            </a:ln>
          </p:spPr>
        </p:pic>
        <p:pic>
          <p:nvPicPr>
            <p:cNvPr id="15" name="Picture 14">
              <a:extLst>
                <a:ext uri="{FF2B5EF4-FFF2-40B4-BE49-F238E27FC236}">
                  <a16:creationId xmlns:a16="http://schemas.microsoft.com/office/drawing/2014/main" id="{2585A9EA-9BE4-6236-2310-F08C69DD39B2}"/>
                </a:ext>
              </a:extLst>
            </p:cNvPr>
            <p:cNvPicPr>
              <a:picLocks noChangeAspect="1"/>
            </p:cNvPicPr>
            <p:nvPr/>
          </p:nvPicPr>
          <p:blipFill rotWithShape="1">
            <a:blip r:embed="rId3"/>
            <a:srcRect l="45225" t="28096" r="34136" b="62844"/>
            <a:stretch/>
          </p:blipFill>
          <p:spPr>
            <a:xfrm>
              <a:off x="7165949" y="2852390"/>
              <a:ext cx="3868496" cy="1910239"/>
            </a:xfrm>
            <a:prstGeom prst="rect">
              <a:avLst/>
            </a:prstGeom>
            <a:grpFill/>
            <a:ln>
              <a:noFill/>
            </a:ln>
          </p:spPr>
        </p:pic>
      </p:grpSp>
      <p:sp>
        <p:nvSpPr>
          <p:cNvPr id="9" name="TextBox 8">
            <a:extLst>
              <a:ext uri="{FF2B5EF4-FFF2-40B4-BE49-F238E27FC236}">
                <a16:creationId xmlns:a16="http://schemas.microsoft.com/office/drawing/2014/main" id="{28BEB772-9B96-33C6-5728-5FC5DC24AC8D}"/>
              </a:ext>
            </a:extLst>
          </p:cNvPr>
          <p:cNvSpPr txBox="1"/>
          <p:nvPr/>
        </p:nvSpPr>
        <p:spPr>
          <a:xfrm>
            <a:off x="4895851" y="928666"/>
            <a:ext cx="1790085" cy="369332"/>
          </a:xfrm>
          <a:prstGeom prst="rect">
            <a:avLst/>
          </a:prstGeom>
          <a:noFill/>
        </p:spPr>
        <p:txBody>
          <a:bodyPr wrap="square">
            <a:spAutoFit/>
          </a:bodyPr>
          <a:lstStyle/>
          <a:p>
            <a:pPr algn="r"/>
            <a:r>
              <a:rPr lang="en-US" sz="1800" dirty="0">
                <a:latin typeface="Segoe UI Light" panose="020B0502040204020203" pitchFamily="34" charset="0"/>
                <a:cs typeface="Segoe UI Light" panose="020B0502040204020203" pitchFamily="34" charset="0"/>
              </a:rPr>
              <a:t>23 CFR §650.111</a:t>
            </a:r>
          </a:p>
        </p:txBody>
      </p:sp>
      <p:sp>
        <p:nvSpPr>
          <p:cNvPr id="11" name="Title 18">
            <a:extLst>
              <a:ext uri="{FF2B5EF4-FFF2-40B4-BE49-F238E27FC236}">
                <a16:creationId xmlns:a16="http://schemas.microsoft.com/office/drawing/2014/main" id="{812360EF-30E3-8DE8-91A9-368A8171BE33}"/>
              </a:ext>
            </a:extLst>
          </p:cNvPr>
          <p:cNvSpPr txBox="1">
            <a:spLocks/>
          </p:cNvSpPr>
          <p:nvPr/>
        </p:nvSpPr>
        <p:spPr>
          <a:xfrm>
            <a:off x="636541" y="79375"/>
            <a:ext cx="6107776" cy="914400"/>
          </a:xfrm>
          <a:prstGeom prst="rect">
            <a:avLst/>
          </a:prstGeom>
        </p:spPr>
        <p:txBody>
          <a:bodyPr anchor="b"/>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r>
              <a:rPr lang="en-US"/>
              <a:t>Location Hydraulic StudY</a:t>
            </a:r>
            <a:endParaRPr lang="en-US" dirty="0"/>
          </a:p>
        </p:txBody>
      </p:sp>
      <p:pic>
        <p:nvPicPr>
          <p:cNvPr id="5" name="Picture 4" descr="Text&#10;&#10;Description automatically generated">
            <a:extLst>
              <a:ext uri="{FF2B5EF4-FFF2-40B4-BE49-F238E27FC236}">
                <a16:creationId xmlns:a16="http://schemas.microsoft.com/office/drawing/2014/main" id="{DCCE3C69-B6D0-78E1-9AF1-E41F7C268273}"/>
              </a:ext>
            </a:extLst>
          </p:cNvPr>
          <p:cNvPicPr>
            <a:picLocks noChangeAspect="1"/>
          </p:cNvPicPr>
          <p:nvPr/>
        </p:nvPicPr>
        <p:blipFill>
          <a:blip r:embed="rId4"/>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350352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821638" y="1463040"/>
            <a:ext cx="4749800" cy="4937760"/>
          </a:xfrm>
        </p:spPr>
        <p:txBody>
          <a:bodyPr/>
          <a:lstStyle/>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NFIP maps</a:t>
            </a:r>
          </a:p>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Practicality of alternatives</a:t>
            </a:r>
          </a:p>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Discussion, commensurate with risk:</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Implementation</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Impacts on floodplain values</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Incompatible floodplain values</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Measures to minimize impacts</a:t>
            </a:r>
          </a:p>
          <a:p>
            <a:pPr lvl="1">
              <a:buFont typeface="+mj-lt"/>
              <a:buAutoNum type="arabicPeriod"/>
            </a:pPr>
            <a:r>
              <a:rPr lang="en-US" sz="1400" dirty="0">
                <a:solidFill>
                  <a:schemeClr val="bg1">
                    <a:lumMod val="50000"/>
                  </a:schemeClr>
                </a:solidFill>
                <a:latin typeface="Segoe UI Light" panose="020B0502040204020203" pitchFamily="34" charset="0"/>
                <a:cs typeface="Segoe UI Light" panose="020B0502040204020203" pitchFamily="34" charset="0"/>
              </a:rPr>
              <a:t>Measures to restore floodplain values </a:t>
            </a:r>
          </a:p>
          <a:p>
            <a:pPr marL="342900" indent="-342900">
              <a:buAutoNum type="alphaLcParenBoth"/>
            </a:pPr>
            <a:r>
              <a:rPr lang="en-US" sz="1600" dirty="0">
                <a:solidFill>
                  <a:schemeClr val="bg1">
                    <a:lumMod val="50000"/>
                  </a:schemeClr>
                </a:solidFill>
                <a:latin typeface="Segoe UI Light" panose="020B0502040204020203" pitchFamily="34" charset="0"/>
                <a:cs typeface="Segoe UI Light" panose="020B0502040204020203" pitchFamily="34" charset="0"/>
              </a:rPr>
              <a:t>Practicality of alternatives to significant encroachments or any support  of incompatible floodplain development</a:t>
            </a:r>
          </a:p>
          <a:p>
            <a:pPr marL="342900" indent="-342900">
              <a:buAutoNum type="alphaLcParenBoth"/>
            </a:pPr>
            <a:r>
              <a:rPr lang="en-US" sz="1600" b="1" dirty="0">
                <a:solidFill>
                  <a:schemeClr val="bg1">
                    <a:lumMod val="50000"/>
                  </a:schemeClr>
                </a:solidFill>
                <a:latin typeface="Segoe UI Light" panose="020B0502040204020203" pitchFamily="34" charset="0"/>
                <a:cs typeface="Segoe UI Light" panose="020B0502040204020203" pitchFamily="34" charset="0"/>
              </a:rPr>
              <a:t>NEPA document summarizes items (c) and (d)</a:t>
            </a:r>
            <a:endParaRPr lang="en-US" sz="1600" dirty="0">
              <a:solidFill>
                <a:schemeClr val="bg1">
                  <a:lumMod val="50000"/>
                </a:schemeClr>
              </a:solidFill>
              <a:latin typeface="Segoe UI Light" panose="020B0502040204020203" pitchFamily="34" charset="0"/>
              <a:cs typeface="Segoe UI Light" panose="020B0502040204020203" pitchFamily="34" charset="0"/>
            </a:endParaRPr>
          </a:p>
          <a:p>
            <a:pPr marL="342900" indent="-342900">
              <a:buAutoNum type="alphaLcParenBoth"/>
            </a:pPr>
            <a:r>
              <a:rPr lang="en-US" sz="1800" b="1" dirty="0">
                <a:latin typeface="Segoe UI Light" panose="020B0502040204020203" pitchFamily="34" charset="0"/>
                <a:cs typeface="Segoe UI Light" panose="020B0502040204020203" pitchFamily="34" charset="0"/>
              </a:rPr>
              <a:t>Floodplain agencies consultation</a:t>
            </a:r>
            <a:endParaRPr lang="en-US" sz="1800" dirty="0">
              <a:latin typeface="Segoe UI Light" panose="020B0502040204020203" pitchFamily="34" charset="0"/>
              <a:cs typeface="Segoe UI Light" panose="020B0502040204020203" pitchFamily="34" charset="0"/>
            </a:endParaRP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19</a:t>
            </a:fld>
            <a:endParaRPr lang="en-US" dirty="0"/>
          </a:p>
        </p:txBody>
      </p:sp>
      <p:sp>
        <p:nvSpPr>
          <p:cNvPr id="5" name="TextBox 4">
            <a:extLst>
              <a:ext uri="{FF2B5EF4-FFF2-40B4-BE49-F238E27FC236}">
                <a16:creationId xmlns:a16="http://schemas.microsoft.com/office/drawing/2014/main" id="{31FE0C49-8C83-5260-0B01-512085C15867}"/>
              </a:ext>
            </a:extLst>
          </p:cNvPr>
          <p:cNvSpPr txBox="1"/>
          <p:nvPr/>
        </p:nvSpPr>
        <p:spPr>
          <a:xfrm>
            <a:off x="6472719" y="1675304"/>
            <a:ext cx="5525093" cy="3051220"/>
          </a:xfrm>
          <a:prstGeom prst="rect">
            <a:avLst/>
          </a:prstGeom>
          <a:solidFill>
            <a:schemeClr val="bg2"/>
          </a:solidFill>
          <a:effectLst>
            <a:softEdge rad="63500"/>
          </a:effectLst>
        </p:spPr>
        <p:txBody>
          <a:bodyPr wrap="square" rtlCol="0">
            <a:spAutoFit/>
          </a:bodyPr>
          <a:lstStyle/>
          <a:p>
            <a:r>
              <a:rPr lang="en-US" sz="4000" b="1" dirty="0"/>
              <a:t>CLOMR/LOMR</a:t>
            </a:r>
          </a:p>
          <a:p>
            <a:r>
              <a:rPr lang="en-US" sz="1600" i="1" dirty="0"/>
              <a:t>[Conditional Letter of Map Revision/Letter of Map Revision]</a:t>
            </a:r>
          </a:p>
          <a:p>
            <a:r>
              <a:rPr lang="en-US" sz="2000" b="1" dirty="0"/>
              <a:t>	</a:t>
            </a:r>
          </a:p>
          <a:p>
            <a:pPr marL="342900" indent="-342900">
              <a:lnSpc>
                <a:spcPct val="150000"/>
              </a:lnSpc>
              <a:buFont typeface="Arial" panose="020B0604020202020204" pitchFamily="34" charset="0"/>
              <a:buChar char="•"/>
            </a:pPr>
            <a:r>
              <a:rPr lang="en-US" sz="2000" b="1" dirty="0"/>
              <a:t>Impacts or changes in regulatory floodplain</a:t>
            </a:r>
          </a:p>
          <a:p>
            <a:pPr marL="342900" indent="-342900">
              <a:lnSpc>
                <a:spcPct val="150000"/>
              </a:lnSpc>
              <a:buFont typeface="Arial" panose="020B0604020202020204" pitchFamily="34" charset="0"/>
              <a:buChar char="•"/>
            </a:pPr>
            <a:r>
              <a:rPr lang="en-US" sz="2000" b="1" dirty="0"/>
              <a:t>Local FP agencies may have more restrictive than the NFIP 1.0 ft rise criteria </a:t>
            </a:r>
          </a:p>
          <a:p>
            <a:pPr marL="342900" indent="-342900">
              <a:lnSpc>
                <a:spcPct val="150000"/>
              </a:lnSpc>
              <a:buFont typeface="Arial" panose="020B0604020202020204" pitchFamily="34" charset="0"/>
              <a:buChar char="•"/>
            </a:pPr>
            <a:r>
              <a:rPr lang="en-US" sz="2000" b="1" dirty="0"/>
              <a:t>0.0 ft rise criteria in Floodway</a:t>
            </a:r>
          </a:p>
        </p:txBody>
      </p:sp>
      <p:sp>
        <p:nvSpPr>
          <p:cNvPr id="10" name="TextBox 9">
            <a:extLst>
              <a:ext uri="{FF2B5EF4-FFF2-40B4-BE49-F238E27FC236}">
                <a16:creationId xmlns:a16="http://schemas.microsoft.com/office/drawing/2014/main" id="{A053E7AC-7B01-ADD3-ECE6-5868D52B9BB6}"/>
              </a:ext>
            </a:extLst>
          </p:cNvPr>
          <p:cNvSpPr txBox="1"/>
          <p:nvPr/>
        </p:nvSpPr>
        <p:spPr>
          <a:xfrm>
            <a:off x="3657600" y="1005840"/>
            <a:ext cx="1790085" cy="369332"/>
          </a:xfrm>
          <a:prstGeom prst="rect">
            <a:avLst/>
          </a:prstGeom>
          <a:noFill/>
        </p:spPr>
        <p:txBody>
          <a:bodyPr wrap="square">
            <a:spAutoFit/>
          </a:bodyPr>
          <a:lstStyle/>
          <a:p>
            <a:pPr algn="r"/>
            <a:r>
              <a:rPr lang="en-US" sz="1800" dirty="0">
                <a:latin typeface="Segoe UI Light" panose="020B0502040204020203" pitchFamily="34" charset="0"/>
                <a:cs typeface="Segoe UI Light" panose="020B0502040204020203" pitchFamily="34" charset="0"/>
              </a:rPr>
              <a:t>23 CFR §650.111</a:t>
            </a:r>
          </a:p>
        </p:txBody>
      </p:sp>
      <p:sp>
        <p:nvSpPr>
          <p:cNvPr id="11" name="Rectangle 10">
            <a:extLst>
              <a:ext uri="{FF2B5EF4-FFF2-40B4-BE49-F238E27FC236}">
                <a16:creationId xmlns:a16="http://schemas.microsoft.com/office/drawing/2014/main" id="{715A8836-5901-8A7C-640C-49F80AE5E042}"/>
              </a:ext>
              <a:ext uri="{C183D7F6-B498-43B3-948B-1728B52AA6E4}">
                <adec:decorative xmlns:adec="http://schemas.microsoft.com/office/drawing/2017/decorative" val="1"/>
              </a:ext>
            </a:extLst>
          </p:cNvPr>
          <p:cNvSpPr/>
          <p:nvPr/>
        </p:nvSpPr>
        <p:spPr>
          <a:xfrm>
            <a:off x="7296150" y="0"/>
            <a:ext cx="2349500" cy="9937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8">
            <a:extLst>
              <a:ext uri="{FF2B5EF4-FFF2-40B4-BE49-F238E27FC236}">
                <a16:creationId xmlns:a16="http://schemas.microsoft.com/office/drawing/2014/main" id="{EF8B8C95-6AC3-FE5C-7148-CAD96A36C795}"/>
              </a:ext>
            </a:extLst>
          </p:cNvPr>
          <p:cNvSpPr txBox="1">
            <a:spLocks/>
          </p:cNvSpPr>
          <p:nvPr/>
        </p:nvSpPr>
        <p:spPr>
          <a:xfrm>
            <a:off x="636541" y="79375"/>
            <a:ext cx="6107776" cy="914400"/>
          </a:xfrm>
          <a:prstGeom prst="rect">
            <a:avLst/>
          </a:prstGeom>
        </p:spPr>
        <p:txBody>
          <a:bodyPr anchor="b"/>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r>
              <a:rPr lang="en-US"/>
              <a:t>Location Hydraulic StudY</a:t>
            </a:r>
            <a:endParaRPr lang="en-US" dirty="0"/>
          </a:p>
        </p:txBody>
      </p:sp>
      <p:pic>
        <p:nvPicPr>
          <p:cNvPr id="6" name="Picture 5" descr="Text&#10;&#10;Description automatically generated">
            <a:extLst>
              <a:ext uri="{FF2B5EF4-FFF2-40B4-BE49-F238E27FC236}">
                <a16:creationId xmlns:a16="http://schemas.microsoft.com/office/drawing/2014/main" id="{5C50590C-9695-0504-0614-30EA90ED6833}"/>
              </a:ext>
            </a:extLst>
          </p:cNvPr>
          <p:cNvPicPr>
            <a:picLocks noChangeAspect="1"/>
          </p:cNvPicPr>
          <p:nvPr/>
        </p:nvPicPr>
        <p:blipFill>
          <a:blip r:embed="rId3"/>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3279495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9450E-C0C7-9927-FDA7-E99708A764D2}"/>
              </a:ext>
            </a:extLst>
          </p:cNvPr>
          <p:cNvSpPr>
            <a:spLocks noGrp="1"/>
          </p:cNvSpPr>
          <p:nvPr>
            <p:ph type="title"/>
          </p:nvPr>
        </p:nvSpPr>
        <p:spPr>
          <a:xfrm>
            <a:off x="1136396" y="457201"/>
            <a:ext cx="5814240" cy="1556870"/>
          </a:xfrm>
        </p:spPr>
        <p:txBody>
          <a:bodyPr vert="horz" lIns="91440" tIns="45720" rIns="91440" bIns="45720" rtlCol="0" anchor="b">
            <a:normAutofit/>
          </a:bodyPr>
          <a:lstStyle/>
          <a:p>
            <a:r>
              <a:rPr lang="en-US" sz="4000">
                <a:solidFill>
                  <a:schemeClr val="tx1"/>
                </a:solidFill>
              </a:rPr>
              <a:t>Disclaimer</a:t>
            </a:r>
          </a:p>
        </p:txBody>
      </p:sp>
      <p:sp>
        <p:nvSpPr>
          <p:cNvPr id="5" name="Footer Placeholder 4">
            <a:extLst>
              <a:ext uri="{FF2B5EF4-FFF2-40B4-BE49-F238E27FC236}">
                <a16:creationId xmlns:a16="http://schemas.microsoft.com/office/drawing/2014/main" id="{28A3717C-5FE9-1781-E853-4CE3655B0B71}"/>
              </a:ext>
            </a:extLst>
          </p:cNvPr>
          <p:cNvSpPr>
            <a:spLocks noGrp="1"/>
          </p:cNvSpPr>
          <p:nvPr>
            <p:ph type="ftr" sz="quarter" idx="11"/>
          </p:nvPr>
        </p:nvSpPr>
        <p:spPr>
          <a:xfrm rot="5400000">
            <a:off x="-1818342" y="2017433"/>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Floodplains &amp; highways</a:t>
            </a:r>
            <a:endParaRPr lang="en-US" sz="1100" kern="1200" dirty="0">
              <a:solidFill>
                <a:schemeClr val="tx1">
                  <a:lumMod val="50000"/>
                  <a:lumOff val="50000"/>
                </a:schemeClr>
              </a:solidFill>
              <a:latin typeface="+mn-lt"/>
              <a:ea typeface="+mn-ea"/>
              <a:cs typeface="+mn-cs"/>
            </a:endParaRPr>
          </a:p>
        </p:txBody>
      </p:sp>
      <p:sp>
        <p:nvSpPr>
          <p:cNvPr id="3" name="Text Placeholder 2">
            <a:extLst>
              <a:ext uri="{FF2B5EF4-FFF2-40B4-BE49-F238E27FC236}">
                <a16:creationId xmlns:a16="http://schemas.microsoft.com/office/drawing/2014/main" id="{8C2BB2F9-BC3A-4C48-9809-B9ABC6D903B2}"/>
              </a:ext>
            </a:extLst>
          </p:cNvPr>
          <p:cNvSpPr>
            <a:spLocks noGrp="1"/>
          </p:cNvSpPr>
          <p:nvPr>
            <p:ph type="body" sz="quarter" idx="16"/>
          </p:nvPr>
        </p:nvSpPr>
        <p:spPr>
          <a:xfrm>
            <a:off x="1136396" y="2277036"/>
            <a:ext cx="5814239" cy="3461155"/>
          </a:xfrm>
        </p:spPr>
        <p:txBody>
          <a:bodyPr vert="horz" lIns="91440" tIns="45720" rIns="91440" bIns="45720" rtlCol="0">
            <a:normAutofit/>
          </a:bodyPr>
          <a:lstStyle/>
          <a:p>
            <a:pPr>
              <a:lnSpc>
                <a:spcPct val="90000"/>
              </a:lnSpc>
              <a:spcAft>
                <a:spcPts val="600"/>
              </a:spcAft>
            </a:pPr>
            <a:r>
              <a:rPr lang="en-US" dirty="0">
                <a:solidFill>
                  <a:schemeClr val="tx1"/>
                </a:solidFill>
              </a:rPr>
              <a:t>Except for the statutes and regulations cited, the contents of this presentation do not have the force and effect of law and are not meant to bind the States or the public in any way. </a:t>
            </a:r>
          </a:p>
          <a:p>
            <a:pPr marL="0" indent="-228600">
              <a:lnSpc>
                <a:spcPct val="90000"/>
              </a:lnSpc>
              <a:spcAft>
                <a:spcPts val="600"/>
              </a:spcAft>
              <a:buFont typeface="Arial" panose="020B0604020202020204" pitchFamily="34" charset="0"/>
              <a:buChar char="•"/>
            </a:pPr>
            <a:endParaRPr lang="en-US" dirty="0">
              <a:solidFill>
                <a:schemeClr val="tx1"/>
              </a:solidFill>
            </a:endParaRPr>
          </a:p>
          <a:p>
            <a:pPr>
              <a:lnSpc>
                <a:spcPct val="90000"/>
              </a:lnSpc>
              <a:spcAft>
                <a:spcPts val="600"/>
              </a:spcAft>
            </a:pPr>
            <a:r>
              <a:rPr lang="en-US" dirty="0">
                <a:solidFill>
                  <a:schemeClr val="tx1"/>
                </a:solidFill>
              </a:rPr>
              <a:t>This presentation is intended only to provide information regarding existing requirements under the law or agency policies.</a:t>
            </a:r>
          </a:p>
          <a:p>
            <a:pPr>
              <a:lnSpc>
                <a:spcPct val="90000"/>
              </a:lnSpc>
              <a:spcAft>
                <a:spcPts val="600"/>
              </a:spcAft>
            </a:pPr>
            <a:endParaRPr lang="en-US" dirty="0">
              <a:solidFill>
                <a:schemeClr val="tx1"/>
              </a:solidFill>
            </a:endParaRPr>
          </a:p>
        </p:txBody>
      </p:sp>
      <p:pic>
        <p:nvPicPr>
          <p:cNvPr id="1026" name="Picture 2" descr="Upper Mississippi River floodplain | U.S. Geological Survey">
            <a:extLst>
              <a:ext uri="{FF2B5EF4-FFF2-40B4-BE49-F238E27FC236}">
                <a16:creationId xmlns:a16="http://schemas.microsoft.com/office/drawing/2014/main" id="{5687C988-DC0B-231E-52B0-645197D9A0B9}"/>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1835" r="11835"/>
          <a:stretch>
            <a:fillRect/>
          </a:stretch>
        </p:blipFill>
        <p:spPr bwMode="auto">
          <a:xfrm>
            <a:off x="8267021" y="2014071"/>
            <a:ext cx="3181416" cy="2875887"/>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2">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F720FC01-FD43-4ED5-4B95-A6A7BCFC266E}"/>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algn="r">
              <a:spcAft>
                <a:spcPts val="600"/>
              </a:spcAft>
            </a:pPr>
            <a:r>
              <a:rPr lang="en-US" sz="1100" dirty="0">
                <a:solidFill>
                  <a:srgbClr val="FFFFFF"/>
                </a:solidFill>
              </a:rPr>
              <a:t>2024</a:t>
            </a:r>
          </a:p>
        </p:txBody>
      </p:sp>
      <p:sp>
        <p:nvSpPr>
          <p:cNvPr id="8" name="Slide Number Placeholder 7">
            <a:extLst>
              <a:ext uri="{FF2B5EF4-FFF2-40B4-BE49-F238E27FC236}">
                <a16:creationId xmlns:a16="http://schemas.microsoft.com/office/drawing/2014/main" id="{5082FC6B-E0AC-9B5C-99B1-31D5949AC74E}"/>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F91729D4-A164-47A3-830D-E792BCE699E4}" type="slidenum">
              <a:rPr lang="en-US" sz="1100" smtClean="0">
                <a:solidFill>
                  <a:srgbClr val="FFFFFF"/>
                </a:solidFill>
              </a:rPr>
              <a:pPr>
                <a:spcAft>
                  <a:spcPts val="600"/>
                </a:spcAft>
              </a:pPr>
              <a:t>2</a:t>
            </a:fld>
            <a:endParaRPr lang="en-US" sz="1100">
              <a:solidFill>
                <a:srgbClr val="FFFFFF"/>
              </a:solidFill>
            </a:endParaRPr>
          </a:p>
        </p:txBody>
      </p:sp>
      <p:pic>
        <p:nvPicPr>
          <p:cNvPr id="10" name="Picture 9" descr="Text&#10;&#10;Description automatically generated">
            <a:extLst>
              <a:ext uri="{FF2B5EF4-FFF2-40B4-BE49-F238E27FC236}">
                <a16:creationId xmlns:a16="http://schemas.microsoft.com/office/drawing/2014/main" id="{CA0735EF-B49C-2130-F59C-A9F5E19D1D15}"/>
              </a:ext>
            </a:extLst>
          </p:cNvPr>
          <p:cNvPicPr>
            <a:picLocks noChangeAspect="1"/>
          </p:cNvPicPr>
          <p:nvPr/>
        </p:nvPicPr>
        <p:blipFill>
          <a:blip r:embed="rId3"/>
          <a:stretch>
            <a:fillRect/>
          </a:stretch>
        </p:blipFill>
        <p:spPr>
          <a:xfrm>
            <a:off x="10341864" y="0"/>
            <a:ext cx="1828800" cy="685800"/>
          </a:xfrm>
          <a:prstGeom prst="rect">
            <a:avLst/>
          </a:prstGeom>
        </p:spPr>
      </p:pic>
      <p:sp>
        <p:nvSpPr>
          <p:cNvPr id="12" name="TextBox 11">
            <a:extLst>
              <a:ext uri="{FF2B5EF4-FFF2-40B4-BE49-F238E27FC236}">
                <a16:creationId xmlns:a16="http://schemas.microsoft.com/office/drawing/2014/main" id="{35051CD5-AE00-5984-B0C9-D488CCEE4BFF}"/>
              </a:ext>
            </a:extLst>
          </p:cNvPr>
          <p:cNvSpPr txBox="1"/>
          <p:nvPr/>
        </p:nvSpPr>
        <p:spPr>
          <a:xfrm>
            <a:off x="8267021" y="5080220"/>
            <a:ext cx="3037055" cy="246221"/>
          </a:xfrm>
          <a:prstGeom prst="rect">
            <a:avLst/>
          </a:prstGeom>
          <a:noFill/>
        </p:spPr>
        <p:txBody>
          <a:bodyPr wrap="square">
            <a:spAutoFit/>
          </a:bodyPr>
          <a:lstStyle/>
          <a:p>
            <a:r>
              <a:rPr lang="en-US" sz="1000" dirty="0"/>
              <a:t>Sources: USGS, Upper Mississippi River Floodplain</a:t>
            </a:r>
          </a:p>
        </p:txBody>
      </p:sp>
    </p:spTree>
    <p:extLst>
      <p:ext uri="{BB962C8B-B14F-4D97-AF65-F5344CB8AC3E}">
        <p14:creationId xmlns:p14="http://schemas.microsoft.com/office/powerpoint/2010/main" val="511924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3C4CC1D7-A91E-4CD5-B051-0B202E09ACE0}"/>
              </a:ext>
            </a:extLst>
          </p:cNvPr>
          <p:cNvSpPr>
            <a:spLocks noGrp="1"/>
          </p:cNvSpPr>
          <p:nvPr>
            <p:ph type="title"/>
          </p:nvPr>
        </p:nvSpPr>
        <p:spPr>
          <a:xfrm>
            <a:off x="838200" y="498927"/>
            <a:ext cx="10515600" cy="1031921"/>
          </a:xfrm>
        </p:spPr>
        <p:txBody>
          <a:bodyPr/>
          <a:lstStyle/>
          <a:p>
            <a:r>
              <a:rPr lang="en-US" b="1" u="sng" kern="1200" dirty="0">
                <a:solidFill>
                  <a:srgbClr val="FFFFFF"/>
                </a:solidFill>
                <a:latin typeface="+mj-lt"/>
                <a:ea typeface="+mj-ea"/>
                <a:cs typeface="+mj-cs"/>
              </a:rPr>
              <a:t>23</a:t>
            </a:r>
            <a:r>
              <a:rPr lang="en-US" b="1" u="sng" dirty="0">
                <a:solidFill>
                  <a:schemeClr val="tx1"/>
                </a:solidFill>
              </a:rPr>
              <a:t>23 CFR 650 Subpart A </a:t>
            </a:r>
            <a:r>
              <a:rPr lang="en-US" kern="1200" dirty="0">
                <a:solidFill>
                  <a:schemeClr val="tx1"/>
                </a:solidFill>
                <a:latin typeface="+mj-lt"/>
                <a:ea typeface="+mj-ea"/>
                <a:cs typeface="+mj-cs"/>
              </a:rPr>
              <a:t>– </a:t>
            </a:r>
            <a:br>
              <a:rPr lang="en-US" sz="2800" kern="1200" dirty="0">
                <a:solidFill>
                  <a:schemeClr val="tx1"/>
                </a:solidFill>
                <a:latin typeface="+mj-lt"/>
                <a:ea typeface="+mj-ea"/>
                <a:cs typeface="+mj-cs"/>
              </a:rPr>
            </a:br>
            <a:r>
              <a:rPr lang="en-US" sz="2400" kern="1200" dirty="0">
                <a:solidFill>
                  <a:schemeClr val="tx1"/>
                </a:solidFill>
                <a:latin typeface="+mj-lt"/>
                <a:ea typeface="+mj-ea"/>
                <a:cs typeface="+mj-cs"/>
              </a:rPr>
              <a:t>Location and Design of Encroachments on Floodplains</a:t>
            </a:r>
            <a:endParaRPr lang="en-US" sz="2400" dirty="0">
              <a:solidFill>
                <a:schemeClr val="tx1"/>
              </a:solidFill>
            </a:endParaRPr>
          </a:p>
        </p:txBody>
      </p:sp>
      <p:sp>
        <p:nvSpPr>
          <p:cNvPr id="14" name="Text Placeholder 13">
            <a:extLst>
              <a:ext uri="{FF2B5EF4-FFF2-40B4-BE49-F238E27FC236}">
                <a16:creationId xmlns:a16="http://schemas.microsoft.com/office/drawing/2014/main" id="{5C73BB6C-294B-4A13-AFEB-58CFBE6EDC0E}"/>
              </a:ext>
            </a:extLst>
          </p:cNvPr>
          <p:cNvSpPr>
            <a:spLocks noGrp="1"/>
          </p:cNvSpPr>
          <p:nvPr>
            <p:ph type="body" sz="quarter" idx="15"/>
          </p:nvPr>
        </p:nvSpPr>
        <p:spPr>
          <a:xfrm>
            <a:off x="721536" y="3040856"/>
            <a:ext cx="1826631" cy="776287"/>
          </a:xfrm>
        </p:spPr>
        <p:txBody>
          <a:bodyPr/>
          <a:lstStyle/>
          <a:p>
            <a:r>
              <a:rPr lang="en-US" dirty="0"/>
              <a:t>Policy</a:t>
            </a:r>
          </a:p>
        </p:txBody>
      </p:sp>
      <p:sp>
        <p:nvSpPr>
          <p:cNvPr id="65" name="Text Placeholder 64">
            <a:extLst>
              <a:ext uri="{FF2B5EF4-FFF2-40B4-BE49-F238E27FC236}">
                <a16:creationId xmlns:a16="http://schemas.microsoft.com/office/drawing/2014/main" id="{56983C54-58DE-4EC6-A4F8-CC5E0956C55F}"/>
              </a:ext>
            </a:extLst>
          </p:cNvPr>
          <p:cNvSpPr>
            <a:spLocks noGrp="1"/>
          </p:cNvSpPr>
          <p:nvPr>
            <p:ph type="body" sz="quarter" idx="21"/>
          </p:nvPr>
        </p:nvSpPr>
        <p:spPr>
          <a:xfrm>
            <a:off x="2938608" y="3040855"/>
            <a:ext cx="1826631" cy="776287"/>
          </a:xfrm>
        </p:spPr>
        <p:txBody>
          <a:bodyPr/>
          <a:lstStyle/>
          <a:p>
            <a:r>
              <a:rPr lang="en-US" dirty="0"/>
              <a:t>Location and Hydraulic Studies</a:t>
            </a:r>
          </a:p>
        </p:txBody>
      </p:sp>
      <p:sp>
        <p:nvSpPr>
          <p:cNvPr id="67" name="Text Placeholder 66">
            <a:extLst>
              <a:ext uri="{FF2B5EF4-FFF2-40B4-BE49-F238E27FC236}">
                <a16:creationId xmlns:a16="http://schemas.microsoft.com/office/drawing/2014/main" id="{D1B4E94F-ED75-4961-8559-62760ECE77C3}"/>
              </a:ext>
            </a:extLst>
          </p:cNvPr>
          <p:cNvSpPr>
            <a:spLocks noGrp="1"/>
          </p:cNvSpPr>
          <p:nvPr>
            <p:ph type="body" sz="quarter" idx="23"/>
          </p:nvPr>
        </p:nvSpPr>
        <p:spPr>
          <a:xfrm>
            <a:off x="5196187" y="3040854"/>
            <a:ext cx="1826631" cy="776287"/>
          </a:xfrm>
        </p:spPr>
        <p:txBody>
          <a:bodyPr/>
          <a:lstStyle/>
          <a:p>
            <a:r>
              <a:rPr lang="en-US" dirty="0"/>
              <a:t>Only Practicable Alternatives</a:t>
            </a:r>
          </a:p>
        </p:txBody>
      </p:sp>
      <p:sp>
        <p:nvSpPr>
          <p:cNvPr id="69" name="Text Placeholder 68">
            <a:extLst>
              <a:ext uri="{FF2B5EF4-FFF2-40B4-BE49-F238E27FC236}">
                <a16:creationId xmlns:a16="http://schemas.microsoft.com/office/drawing/2014/main" id="{C3FBF82F-DBD2-47F5-B554-7A0405FCE74C}"/>
              </a:ext>
            </a:extLst>
          </p:cNvPr>
          <p:cNvSpPr>
            <a:spLocks noGrp="1"/>
          </p:cNvSpPr>
          <p:nvPr>
            <p:ph type="body" sz="quarter" idx="25"/>
          </p:nvPr>
        </p:nvSpPr>
        <p:spPr>
          <a:xfrm>
            <a:off x="7426763" y="3045751"/>
            <a:ext cx="1826631" cy="776287"/>
          </a:xfrm>
        </p:spPr>
        <p:txBody>
          <a:bodyPr/>
          <a:lstStyle/>
          <a:p>
            <a:r>
              <a:rPr lang="en-US" dirty="0"/>
              <a:t>Design Standards</a:t>
            </a:r>
          </a:p>
        </p:txBody>
      </p:sp>
      <p:sp>
        <p:nvSpPr>
          <p:cNvPr id="71" name="Text Placeholder 70">
            <a:extLst>
              <a:ext uri="{FF2B5EF4-FFF2-40B4-BE49-F238E27FC236}">
                <a16:creationId xmlns:a16="http://schemas.microsoft.com/office/drawing/2014/main" id="{563DF0AC-EC94-4ECF-849C-EC09FF7F46B5}"/>
              </a:ext>
            </a:extLst>
          </p:cNvPr>
          <p:cNvSpPr>
            <a:spLocks noGrp="1"/>
          </p:cNvSpPr>
          <p:nvPr>
            <p:ph type="body" sz="quarter" idx="27"/>
          </p:nvPr>
        </p:nvSpPr>
        <p:spPr>
          <a:xfrm>
            <a:off x="9643833" y="3040853"/>
            <a:ext cx="1826631" cy="776287"/>
          </a:xfrm>
        </p:spPr>
        <p:txBody>
          <a:bodyPr/>
          <a:lstStyle/>
          <a:p>
            <a:r>
              <a:rPr lang="en-US" dirty="0"/>
              <a:t>Content of Design Standards</a:t>
            </a:r>
          </a:p>
        </p:txBody>
      </p:sp>
      <p:sp>
        <p:nvSpPr>
          <p:cNvPr id="2" name="Date Placeholder 1">
            <a:extLst>
              <a:ext uri="{FF2B5EF4-FFF2-40B4-BE49-F238E27FC236}">
                <a16:creationId xmlns:a16="http://schemas.microsoft.com/office/drawing/2014/main" id="{F35F8F81-4111-45BC-A8DD-09578AD09EFE}"/>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FCEF50C5-235C-4A73-924A-E2EC97F71896}"/>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B3D139B0-AFDC-487D-BA64-66803D0D6924}"/>
              </a:ext>
            </a:extLst>
          </p:cNvPr>
          <p:cNvSpPr>
            <a:spLocks noGrp="1"/>
          </p:cNvSpPr>
          <p:nvPr>
            <p:ph type="sldNum" sz="quarter" idx="12"/>
          </p:nvPr>
        </p:nvSpPr>
        <p:spPr>
          <a:xfrm>
            <a:off x="8610600" y="6356349"/>
            <a:ext cx="2743200" cy="365125"/>
          </a:xfrm>
        </p:spPr>
        <p:txBody>
          <a:bodyPr/>
          <a:lstStyle/>
          <a:p>
            <a:fld id="{F91729D4-A164-47A3-830D-E792BCE699E4}" type="slidenum">
              <a:rPr lang="en-US" smtClean="0"/>
              <a:pPr/>
              <a:t>20</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5AC2693E-8161-9A70-22CE-E4649F229D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18100" y="3724379"/>
            <a:ext cx="1616563" cy="1530851"/>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2448C8FD-2109-F05E-917D-E07E908144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0318" y="3724378"/>
            <a:ext cx="1616563" cy="1530851"/>
          </a:xfrm>
          <a:prstGeom prst="rect">
            <a:avLst/>
          </a:prstGeom>
        </p:spPr>
      </p:pic>
      <p:sp>
        <p:nvSpPr>
          <p:cNvPr id="10" name="TextBox 9">
            <a:extLst>
              <a:ext uri="{FF2B5EF4-FFF2-40B4-BE49-F238E27FC236}">
                <a16:creationId xmlns:a16="http://schemas.microsoft.com/office/drawing/2014/main" id="{99DB7DF8-5574-B3CF-F5C0-289DC87580B0}"/>
              </a:ext>
            </a:extLst>
          </p:cNvPr>
          <p:cNvSpPr txBox="1"/>
          <p:nvPr/>
        </p:nvSpPr>
        <p:spPr>
          <a:xfrm>
            <a:off x="441789" y="1530848"/>
            <a:ext cx="4592548" cy="424731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000" b="1" dirty="0"/>
              <a:t>23 CFR 650.113 </a:t>
            </a:r>
          </a:p>
          <a:p>
            <a:pPr lvl="1"/>
            <a:r>
              <a:rPr lang="en-US" b="1" dirty="0"/>
              <a:t>Only Practicable Alternative Finding</a:t>
            </a:r>
          </a:p>
          <a:p>
            <a:pPr lvl="1"/>
            <a:endParaRPr lang="en-US" b="1" dirty="0"/>
          </a:p>
          <a:p>
            <a:pPr lvl="1"/>
            <a:r>
              <a:rPr lang="en-US" dirty="0"/>
              <a:t>FHWA finds that the proposed significant encroachment is the only practicable alternative</a:t>
            </a:r>
          </a:p>
          <a:p>
            <a:pPr lvl="1"/>
            <a:endParaRPr lang="en-US" dirty="0"/>
          </a:p>
          <a:p>
            <a:pPr lvl="1"/>
            <a:r>
              <a:rPr lang="en-US" dirty="0"/>
              <a:t>Why in floodplain?</a:t>
            </a:r>
          </a:p>
          <a:p>
            <a:pPr lvl="1"/>
            <a:endParaRPr lang="en-US" dirty="0"/>
          </a:p>
          <a:p>
            <a:pPr lvl="1"/>
            <a:r>
              <a:rPr lang="en-US" dirty="0"/>
              <a:t>Why other alternatives not practicable?</a:t>
            </a:r>
          </a:p>
          <a:p>
            <a:pPr lvl="1"/>
            <a:endParaRPr lang="en-US" dirty="0"/>
          </a:p>
          <a:p>
            <a:pPr lvl="1"/>
            <a:r>
              <a:rPr lang="en-US" dirty="0"/>
              <a:t>Statement of whether the action conforms to local/state floodplain protection standards</a:t>
            </a:r>
          </a:p>
          <a:p>
            <a:pPr lvl="1"/>
            <a:endParaRPr lang="en-US" dirty="0"/>
          </a:p>
        </p:txBody>
      </p:sp>
      <p:pic>
        <p:nvPicPr>
          <p:cNvPr id="12" name="Picture 11">
            <a:extLst>
              <a:ext uri="{FF2B5EF4-FFF2-40B4-BE49-F238E27FC236}">
                <a16:creationId xmlns:a16="http://schemas.microsoft.com/office/drawing/2014/main" id="{8F47B5AE-8AF8-0349-44F2-148B02FB1EF0}"/>
              </a:ext>
            </a:extLst>
          </p:cNvPr>
          <p:cNvPicPr>
            <a:picLocks noChangeAspect="1"/>
          </p:cNvPicPr>
          <p:nvPr/>
        </p:nvPicPr>
        <p:blipFill rotWithShape="1">
          <a:blip r:embed="rId5"/>
          <a:srcRect l="16250" t="8872" r="19060" b="54307"/>
          <a:stretch/>
        </p:blipFill>
        <p:spPr>
          <a:xfrm>
            <a:off x="7305338" y="2268812"/>
            <a:ext cx="4222525" cy="2703843"/>
          </a:xfrm>
          <a:prstGeom prst="rect">
            <a:avLst/>
          </a:prstGeom>
        </p:spPr>
      </p:pic>
      <p:pic>
        <p:nvPicPr>
          <p:cNvPr id="5" name="Picture 4" descr="Text&#10;&#10;Description automatically generated">
            <a:extLst>
              <a:ext uri="{FF2B5EF4-FFF2-40B4-BE49-F238E27FC236}">
                <a16:creationId xmlns:a16="http://schemas.microsoft.com/office/drawing/2014/main" id="{BCF283E3-20F7-0CB2-D6A9-502AB3AAC5F5}"/>
              </a:ext>
            </a:extLst>
          </p:cNvPr>
          <p:cNvPicPr>
            <a:picLocks noChangeAspect="1"/>
          </p:cNvPicPr>
          <p:nvPr/>
        </p:nvPicPr>
        <p:blipFill>
          <a:blip r:embed="rId6"/>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1089856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3C4CC1D7-A91E-4CD5-B051-0B202E09ACE0}"/>
              </a:ext>
            </a:extLst>
          </p:cNvPr>
          <p:cNvSpPr>
            <a:spLocks noGrp="1"/>
          </p:cNvSpPr>
          <p:nvPr>
            <p:ph type="title"/>
          </p:nvPr>
        </p:nvSpPr>
        <p:spPr>
          <a:xfrm>
            <a:off x="838200" y="498927"/>
            <a:ext cx="10515600" cy="1031921"/>
          </a:xfrm>
        </p:spPr>
        <p:txBody>
          <a:bodyPr/>
          <a:lstStyle/>
          <a:p>
            <a:r>
              <a:rPr lang="en-US" b="1" u="sng" kern="1200" dirty="0">
                <a:solidFill>
                  <a:srgbClr val="FFFFFF"/>
                </a:solidFill>
                <a:latin typeface="+mj-lt"/>
                <a:ea typeface="+mj-ea"/>
                <a:cs typeface="+mj-cs"/>
              </a:rPr>
              <a:t>23</a:t>
            </a:r>
            <a:r>
              <a:rPr lang="en-US" b="1" u="sng" dirty="0">
                <a:solidFill>
                  <a:schemeClr val="tx1"/>
                </a:solidFill>
              </a:rPr>
              <a:t>23 CFR 650 Subpart A </a:t>
            </a:r>
            <a:r>
              <a:rPr lang="en-US" kern="1200" dirty="0">
                <a:solidFill>
                  <a:schemeClr val="tx1"/>
                </a:solidFill>
                <a:latin typeface="+mj-lt"/>
                <a:ea typeface="+mj-ea"/>
                <a:cs typeface="+mj-cs"/>
              </a:rPr>
              <a:t>– </a:t>
            </a:r>
            <a:br>
              <a:rPr lang="en-US" sz="2800" kern="1200" dirty="0">
                <a:solidFill>
                  <a:schemeClr val="tx1"/>
                </a:solidFill>
                <a:latin typeface="+mj-lt"/>
                <a:ea typeface="+mj-ea"/>
                <a:cs typeface="+mj-cs"/>
              </a:rPr>
            </a:br>
            <a:r>
              <a:rPr lang="en-US" sz="2400" kern="1200" dirty="0">
                <a:solidFill>
                  <a:schemeClr val="tx1"/>
                </a:solidFill>
                <a:latin typeface="+mj-lt"/>
                <a:ea typeface="+mj-ea"/>
                <a:cs typeface="+mj-cs"/>
              </a:rPr>
              <a:t>Location and Design of Encroachments on Floodplains</a:t>
            </a:r>
            <a:endParaRPr lang="en-US" sz="2400" dirty="0">
              <a:solidFill>
                <a:schemeClr val="tx1"/>
              </a:solidFill>
            </a:endParaRPr>
          </a:p>
        </p:txBody>
      </p:sp>
      <p:sp>
        <p:nvSpPr>
          <p:cNvPr id="14" name="Text Placeholder 13">
            <a:extLst>
              <a:ext uri="{FF2B5EF4-FFF2-40B4-BE49-F238E27FC236}">
                <a16:creationId xmlns:a16="http://schemas.microsoft.com/office/drawing/2014/main" id="{5C73BB6C-294B-4A13-AFEB-58CFBE6EDC0E}"/>
              </a:ext>
            </a:extLst>
          </p:cNvPr>
          <p:cNvSpPr>
            <a:spLocks noGrp="1"/>
          </p:cNvSpPr>
          <p:nvPr>
            <p:ph type="body" sz="quarter" idx="15"/>
          </p:nvPr>
        </p:nvSpPr>
        <p:spPr>
          <a:xfrm>
            <a:off x="721536" y="3040856"/>
            <a:ext cx="1826631" cy="776287"/>
          </a:xfrm>
        </p:spPr>
        <p:txBody>
          <a:bodyPr/>
          <a:lstStyle/>
          <a:p>
            <a:r>
              <a:rPr lang="en-US" dirty="0"/>
              <a:t>Policy</a:t>
            </a:r>
          </a:p>
        </p:txBody>
      </p:sp>
      <p:sp>
        <p:nvSpPr>
          <p:cNvPr id="65" name="Text Placeholder 64">
            <a:extLst>
              <a:ext uri="{FF2B5EF4-FFF2-40B4-BE49-F238E27FC236}">
                <a16:creationId xmlns:a16="http://schemas.microsoft.com/office/drawing/2014/main" id="{56983C54-58DE-4EC6-A4F8-CC5E0956C55F}"/>
              </a:ext>
            </a:extLst>
          </p:cNvPr>
          <p:cNvSpPr>
            <a:spLocks noGrp="1"/>
          </p:cNvSpPr>
          <p:nvPr>
            <p:ph type="body" sz="quarter" idx="21"/>
          </p:nvPr>
        </p:nvSpPr>
        <p:spPr>
          <a:xfrm>
            <a:off x="2938608" y="3040855"/>
            <a:ext cx="1826631" cy="776287"/>
          </a:xfrm>
        </p:spPr>
        <p:txBody>
          <a:bodyPr/>
          <a:lstStyle/>
          <a:p>
            <a:r>
              <a:rPr lang="en-US" dirty="0"/>
              <a:t>Location and Hydraulic Studies</a:t>
            </a:r>
          </a:p>
        </p:txBody>
      </p:sp>
      <p:sp>
        <p:nvSpPr>
          <p:cNvPr id="67" name="Text Placeholder 66">
            <a:extLst>
              <a:ext uri="{FF2B5EF4-FFF2-40B4-BE49-F238E27FC236}">
                <a16:creationId xmlns:a16="http://schemas.microsoft.com/office/drawing/2014/main" id="{D1B4E94F-ED75-4961-8559-62760ECE77C3}"/>
              </a:ext>
            </a:extLst>
          </p:cNvPr>
          <p:cNvSpPr>
            <a:spLocks noGrp="1"/>
          </p:cNvSpPr>
          <p:nvPr>
            <p:ph type="body" sz="quarter" idx="23"/>
          </p:nvPr>
        </p:nvSpPr>
        <p:spPr>
          <a:xfrm>
            <a:off x="5196187" y="3040854"/>
            <a:ext cx="1826631" cy="776287"/>
          </a:xfrm>
        </p:spPr>
        <p:txBody>
          <a:bodyPr/>
          <a:lstStyle/>
          <a:p>
            <a:r>
              <a:rPr lang="en-US" dirty="0"/>
              <a:t>Only Practicable Alternatives</a:t>
            </a:r>
          </a:p>
        </p:txBody>
      </p:sp>
      <p:sp>
        <p:nvSpPr>
          <p:cNvPr id="69" name="Text Placeholder 68">
            <a:extLst>
              <a:ext uri="{FF2B5EF4-FFF2-40B4-BE49-F238E27FC236}">
                <a16:creationId xmlns:a16="http://schemas.microsoft.com/office/drawing/2014/main" id="{C3FBF82F-DBD2-47F5-B554-7A0405FCE74C}"/>
              </a:ext>
            </a:extLst>
          </p:cNvPr>
          <p:cNvSpPr>
            <a:spLocks noGrp="1"/>
          </p:cNvSpPr>
          <p:nvPr>
            <p:ph type="body" sz="quarter" idx="25"/>
          </p:nvPr>
        </p:nvSpPr>
        <p:spPr>
          <a:xfrm>
            <a:off x="7426763" y="3045751"/>
            <a:ext cx="1826631" cy="776287"/>
          </a:xfrm>
        </p:spPr>
        <p:txBody>
          <a:bodyPr/>
          <a:lstStyle/>
          <a:p>
            <a:r>
              <a:rPr lang="en-US" dirty="0"/>
              <a:t>Design Standards</a:t>
            </a:r>
          </a:p>
        </p:txBody>
      </p:sp>
      <p:sp>
        <p:nvSpPr>
          <p:cNvPr id="71" name="Text Placeholder 70">
            <a:extLst>
              <a:ext uri="{FF2B5EF4-FFF2-40B4-BE49-F238E27FC236}">
                <a16:creationId xmlns:a16="http://schemas.microsoft.com/office/drawing/2014/main" id="{563DF0AC-EC94-4ECF-849C-EC09FF7F46B5}"/>
              </a:ext>
            </a:extLst>
          </p:cNvPr>
          <p:cNvSpPr>
            <a:spLocks noGrp="1"/>
          </p:cNvSpPr>
          <p:nvPr>
            <p:ph type="body" sz="quarter" idx="27"/>
          </p:nvPr>
        </p:nvSpPr>
        <p:spPr>
          <a:xfrm>
            <a:off x="9643833" y="3040853"/>
            <a:ext cx="1826631" cy="776287"/>
          </a:xfrm>
        </p:spPr>
        <p:txBody>
          <a:bodyPr/>
          <a:lstStyle/>
          <a:p>
            <a:r>
              <a:rPr lang="en-US" dirty="0"/>
              <a:t>Content of Design Standards</a:t>
            </a:r>
          </a:p>
        </p:txBody>
      </p:sp>
      <p:sp>
        <p:nvSpPr>
          <p:cNvPr id="2" name="Date Placeholder 1">
            <a:extLst>
              <a:ext uri="{FF2B5EF4-FFF2-40B4-BE49-F238E27FC236}">
                <a16:creationId xmlns:a16="http://schemas.microsoft.com/office/drawing/2014/main" id="{F35F8F81-4111-45BC-A8DD-09578AD09EFE}"/>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FCEF50C5-235C-4A73-924A-E2EC97F71896}"/>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B3D139B0-AFDC-487D-BA64-66803D0D6924}"/>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21</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5AC2693E-8161-9A70-22CE-E4649F229D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18100" y="3724379"/>
            <a:ext cx="1616563" cy="1530851"/>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2448C8FD-2109-F05E-917D-E07E908144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0318" y="3724378"/>
            <a:ext cx="1616563" cy="1530851"/>
          </a:xfrm>
          <a:prstGeom prst="rect">
            <a:avLst/>
          </a:prstGeom>
        </p:spPr>
      </p:pic>
      <p:sp>
        <p:nvSpPr>
          <p:cNvPr id="10" name="TextBox 9">
            <a:extLst>
              <a:ext uri="{FF2B5EF4-FFF2-40B4-BE49-F238E27FC236}">
                <a16:creationId xmlns:a16="http://schemas.microsoft.com/office/drawing/2014/main" id="{99DB7DF8-5574-B3CF-F5C0-289DC87580B0}"/>
              </a:ext>
            </a:extLst>
          </p:cNvPr>
          <p:cNvSpPr txBox="1"/>
          <p:nvPr/>
        </p:nvSpPr>
        <p:spPr>
          <a:xfrm>
            <a:off x="441788" y="1530849"/>
            <a:ext cx="6760396" cy="430887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000" b="1" dirty="0"/>
              <a:t>23 CFR 650.115 Design Standards</a:t>
            </a:r>
          </a:p>
          <a:p>
            <a:pPr marL="285750" indent="-285750">
              <a:buFont typeface="Arial" panose="020B0604020202020204" pitchFamily="34" charset="0"/>
              <a:buChar char="•"/>
            </a:pPr>
            <a:r>
              <a:rPr lang="en-US" sz="2000" b="1" dirty="0"/>
              <a:t>23 CFR 650.117 Content of Design Standards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Not part of NEPA and </a:t>
            </a:r>
            <a:r>
              <a:rPr lang="en-US" b="1" dirty="0"/>
              <a:t>CANNOT</a:t>
            </a:r>
            <a:r>
              <a:rPr lang="en-US" dirty="0"/>
              <a:t> be delegated!</a:t>
            </a:r>
          </a:p>
          <a:p>
            <a:pPr marL="285750" indent="-285750">
              <a:buFont typeface="Arial" panose="020B0604020202020204" pitchFamily="34" charset="0"/>
              <a:buChar char="•"/>
            </a:pPr>
            <a:endParaRPr lang="en-US" dirty="0"/>
          </a:p>
          <a:p>
            <a:pPr lvl="1"/>
            <a:r>
              <a:rPr lang="en-US" dirty="0"/>
              <a:t>If there is an Encroachment:</a:t>
            </a:r>
          </a:p>
          <a:p>
            <a:r>
              <a:rPr lang="en-US" dirty="0"/>
              <a:t>	1. Risk Analysis/Assessment of Design Alternative</a:t>
            </a:r>
            <a:r>
              <a:rPr lang="en-US" b="1" dirty="0"/>
              <a:t>s</a:t>
            </a:r>
          </a:p>
          <a:p>
            <a:r>
              <a:rPr lang="en-US" dirty="0"/>
              <a:t>		a. Greater of Overtopping or Base Flood</a:t>
            </a:r>
          </a:p>
          <a:p>
            <a:r>
              <a:rPr lang="en-US" dirty="0"/>
              <a:t>		b. Greatest Flood through Drainage Structure</a:t>
            </a:r>
          </a:p>
          <a:p>
            <a:r>
              <a:rPr lang="en-US" dirty="0"/>
              <a:t>	2. Interstate, Flood ≥ 2%</a:t>
            </a:r>
          </a:p>
          <a:p>
            <a:r>
              <a:rPr lang="en-US" dirty="0"/>
              <a:t>	3. Freeboard</a:t>
            </a:r>
          </a:p>
          <a:p>
            <a:r>
              <a:rPr lang="en-US" dirty="0"/>
              <a:t>	4. Effects of channels, levees, and reservoirs considered</a:t>
            </a:r>
          </a:p>
          <a:p>
            <a:r>
              <a:rPr lang="en-US" dirty="0"/>
              <a:t>	5. Design consistent with NFIP standards</a:t>
            </a:r>
            <a:endParaRPr lang="en-US" b="1" dirty="0"/>
          </a:p>
          <a:p>
            <a:endParaRPr lang="en-US" dirty="0"/>
          </a:p>
          <a:p>
            <a:pPr lvl="1"/>
            <a:endParaRPr lang="en-US" dirty="0"/>
          </a:p>
        </p:txBody>
      </p:sp>
      <p:pic>
        <p:nvPicPr>
          <p:cNvPr id="5" name="Picture 4" descr="Text&#10;&#10;Description automatically generated">
            <a:extLst>
              <a:ext uri="{FF2B5EF4-FFF2-40B4-BE49-F238E27FC236}">
                <a16:creationId xmlns:a16="http://schemas.microsoft.com/office/drawing/2014/main" id="{56778283-5E5A-A2CD-2C4D-DA090D450B34}"/>
              </a:ext>
            </a:extLst>
          </p:cNvPr>
          <p:cNvPicPr>
            <a:picLocks noChangeAspect="1"/>
          </p:cNvPicPr>
          <p:nvPr/>
        </p:nvPicPr>
        <p:blipFill>
          <a:blip r:embed="rId5"/>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2521824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3C4CC1D7-A91E-4CD5-B051-0B202E09ACE0}"/>
              </a:ext>
            </a:extLst>
          </p:cNvPr>
          <p:cNvSpPr>
            <a:spLocks noGrp="1"/>
          </p:cNvSpPr>
          <p:nvPr>
            <p:ph type="title"/>
          </p:nvPr>
        </p:nvSpPr>
        <p:spPr>
          <a:xfrm>
            <a:off x="838200" y="498927"/>
            <a:ext cx="10515600" cy="1031921"/>
          </a:xfrm>
        </p:spPr>
        <p:txBody>
          <a:bodyPr/>
          <a:lstStyle/>
          <a:p>
            <a:r>
              <a:rPr lang="en-US" b="1" u="sng" kern="1200" dirty="0">
                <a:solidFill>
                  <a:srgbClr val="FFFFFF"/>
                </a:solidFill>
                <a:latin typeface="+mj-lt"/>
                <a:ea typeface="+mj-ea"/>
                <a:cs typeface="+mj-cs"/>
              </a:rPr>
              <a:t>23</a:t>
            </a:r>
            <a:r>
              <a:rPr lang="en-US" b="1" u="sng" dirty="0">
                <a:solidFill>
                  <a:schemeClr val="tx1"/>
                </a:solidFill>
              </a:rPr>
              <a:t>23 CFR 650 Subpart A </a:t>
            </a:r>
            <a:r>
              <a:rPr lang="en-US" kern="1200" dirty="0">
                <a:solidFill>
                  <a:schemeClr val="tx1"/>
                </a:solidFill>
                <a:latin typeface="+mj-lt"/>
                <a:ea typeface="+mj-ea"/>
                <a:cs typeface="+mj-cs"/>
              </a:rPr>
              <a:t>– </a:t>
            </a:r>
            <a:br>
              <a:rPr lang="en-US" sz="2800" kern="1200" dirty="0">
                <a:solidFill>
                  <a:schemeClr val="tx1"/>
                </a:solidFill>
                <a:latin typeface="+mj-lt"/>
                <a:ea typeface="+mj-ea"/>
                <a:cs typeface="+mj-cs"/>
              </a:rPr>
            </a:br>
            <a:r>
              <a:rPr lang="en-US" sz="2400" kern="1200" dirty="0">
                <a:solidFill>
                  <a:schemeClr val="tx1"/>
                </a:solidFill>
                <a:latin typeface="+mj-lt"/>
                <a:ea typeface="+mj-ea"/>
                <a:cs typeface="+mj-cs"/>
              </a:rPr>
              <a:t>Location and Design of Encroachments on Floodplains</a:t>
            </a:r>
            <a:endParaRPr lang="en-US" sz="2400" dirty="0">
              <a:solidFill>
                <a:schemeClr val="tx1"/>
              </a:solidFill>
            </a:endParaRPr>
          </a:p>
        </p:txBody>
      </p:sp>
      <p:sp>
        <p:nvSpPr>
          <p:cNvPr id="14" name="Text Placeholder 13">
            <a:extLst>
              <a:ext uri="{FF2B5EF4-FFF2-40B4-BE49-F238E27FC236}">
                <a16:creationId xmlns:a16="http://schemas.microsoft.com/office/drawing/2014/main" id="{5C73BB6C-294B-4A13-AFEB-58CFBE6EDC0E}"/>
              </a:ext>
            </a:extLst>
          </p:cNvPr>
          <p:cNvSpPr>
            <a:spLocks noGrp="1"/>
          </p:cNvSpPr>
          <p:nvPr>
            <p:ph type="body" sz="quarter" idx="15"/>
          </p:nvPr>
        </p:nvSpPr>
        <p:spPr>
          <a:xfrm>
            <a:off x="721536" y="3040856"/>
            <a:ext cx="1826631" cy="776287"/>
          </a:xfrm>
        </p:spPr>
        <p:txBody>
          <a:bodyPr/>
          <a:lstStyle/>
          <a:p>
            <a:r>
              <a:rPr lang="en-US" dirty="0"/>
              <a:t>Policy</a:t>
            </a:r>
          </a:p>
        </p:txBody>
      </p:sp>
      <p:sp>
        <p:nvSpPr>
          <p:cNvPr id="65" name="Text Placeholder 64">
            <a:extLst>
              <a:ext uri="{FF2B5EF4-FFF2-40B4-BE49-F238E27FC236}">
                <a16:creationId xmlns:a16="http://schemas.microsoft.com/office/drawing/2014/main" id="{56983C54-58DE-4EC6-A4F8-CC5E0956C55F}"/>
              </a:ext>
            </a:extLst>
          </p:cNvPr>
          <p:cNvSpPr>
            <a:spLocks noGrp="1"/>
          </p:cNvSpPr>
          <p:nvPr>
            <p:ph type="body" sz="quarter" idx="21"/>
          </p:nvPr>
        </p:nvSpPr>
        <p:spPr>
          <a:xfrm>
            <a:off x="2938608" y="3040855"/>
            <a:ext cx="1826631" cy="776287"/>
          </a:xfrm>
        </p:spPr>
        <p:txBody>
          <a:bodyPr/>
          <a:lstStyle/>
          <a:p>
            <a:r>
              <a:rPr lang="en-US" dirty="0"/>
              <a:t>Location and Hydraulic Studies</a:t>
            </a:r>
          </a:p>
        </p:txBody>
      </p:sp>
      <p:sp>
        <p:nvSpPr>
          <p:cNvPr id="67" name="Text Placeholder 66">
            <a:extLst>
              <a:ext uri="{FF2B5EF4-FFF2-40B4-BE49-F238E27FC236}">
                <a16:creationId xmlns:a16="http://schemas.microsoft.com/office/drawing/2014/main" id="{D1B4E94F-ED75-4961-8559-62760ECE77C3}"/>
              </a:ext>
            </a:extLst>
          </p:cNvPr>
          <p:cNvSpPr>
            <a:spLocks noGrp="1"/>
          </p:cNvSpPr>
          <p:nvPr>
            <p:ph type="body" sz="quarter" idx="23"/>
          </p:nvPr>
        </p:nvSpPr>
        <p:spPr>
          <a:xfrm>
            <a:off x="5196187" y="3040854"/>
            <a:ext cx="1826631" cy="776287"/>
          </a:xfrm>
        </p:spPr>
        <p:txBody>
          <a:bodyPr/>
          <a:lstStyle/>
          <a:p>
            <a:r>
              <a:rPr lang="en-US" dirty="0"/>
              <a:t>Only Practicable Alternatives</a:t>
            </a:r>
          </a:p>
        </p:txBody>
      </p:sp>
      <p:sp>
        <p:nvSpPr>
          <p:cNvPr id="69" name="Text Placeholder 68">
            <a:extLst>
              <a:ext uri="{FF2B5EF4-FFF2-40B4-BE49-F238E27FC236}">
                <a16:creationId xmlns:a16="http://schemas.microsoft.com/office/drawing/2014/main" id="{C3FBF82F-DBD2-47F5-B554-7A0405FCE74C}"/>
              </a:ext>
            </a:extLst>
          </p:cNvPr>
          <p:cNvSpPr>
            <a:spLocks noGrp="1"/>
          </p:cNvSpPr>
          <p:nvPr>
            <p:ph type="body" sz="quarter" idx="25"/>
          </p:nvPr>
        </p:nvSpPr>
        <p:spPr>
          <a:xfrm>
            <a:off x="7426763" y="3045751"/>
            <a:ext cx="1826631" cy="776287"/>
          </a:xfrm>
        </p:spPr>
        <p:txBody>
          <a:bodyPr/>
          <a:lstStyle/>
          <a:p>
            <a:r>
              <a:rPr lang="en-US" dirty="0"/>
              <a:t>Design Standards</a:t>
            </a:r>
          </a:p>
        </p:txBody>
      </p:sp>
      <p:sp>
        <p:nvSpPr>
          <p:cNvPr id="71" name="Text Placeholder 70">
            <a:extLst>
              <a:ext uri="{FF2B5EF4-FFF2-40B4-BE49-F238E27FC236}">
                <a16:creationId xmlns:a16="http://schemas.microsoft.com/office/drawing/2014/main" id="{563DF0AC-EC94-4ECF-849C-EC09FF7F46B5}"/>
              </a:ext>
            </a:extLst>
          </p:cNvPr>
          <p:cNvSpPr>
            <a:spLocks noGrp="1"/>
          </p:cNvSpPr>
          <p:nvPr>
            <p:ph type="body" sz="quarter" idx="27"/>
          </p:nvPr>
        </p:nvSpPr>
        <p:spPr>
          <a:xfrm>
            <a:off x="9643833" y="3040853"/>
            <a:ext cx="1826631" cy="776287"/>
          </a:xfrm>
        </p:spPr>
        <p:txBody>
          <a:bodyPr/>
          <a:lstStyle/>
          <a:p>
            <a:r>
              <a:rPr lang="en-US" dirty="0"/>
              <a:t>Content of Design Standards</a:t>
            </a:r>
          </a:p>
        </p:txBody>
      </p:sp>
      <p:sp>
        <p:nvSpPr>
          <p:cNvPr id="2" name="Date Placeholder 1">
            <a:extLst>
              <a:ext uri="{FF2B5EF4-FFF2-40B4-BE49-F238E27FC236}">
                <a16:creationId xmlns:a16="http://schemas.microsoft.com/office/drawing/2014/main" id="{F35F8F81-4111-45BC-A8DD-09578AD09EFE}"/>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FCEF50C5-235C-4A73-924A-E2EC97F71896}"/>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B3D139B0-AFDC-487D-BA64-66803D0D6924}"/>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22</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5AC2693E-8161-9A70-22CE-E4649F229D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18100" y="3724379"/>
            <a:ext cx="1616563" cy="1530851"/>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2448C8FD-2109-F05E-917D-E07E908144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0318" y="3724378"/>
            <a:ext cx="1616563" cy="1530851"/>
          </a:xfrm>
          <a:prstGeom prst="rect">
            <a:avLst/>
          </a:prstGeom>
        </p:spPr>
      </p:pic>
      <p:sp>
        <p:nvSpPr>
          <p:cNvPr id="10" name="TextBox 9">
            <a:extLst>
              <a:ext uri="{FF2B5EF4-FFF2-40B4-BE49-F238E27FC236}">
                <a16:creationId xmlns:a16="http://schemas.microsoft.com/office/drawing/2014/main" id="{99DB7DF8-5574-B3CF-F5C0-289DC87580B0}"/>
              </a:ext>
            </a:extLst>
          </p:cNvPr>
          <p:cNvSpPr txBox="1"/>
          <p:nvPr/>
        </p:nvSpPr>
        <p:spPr>
          <a:xfrm>
            <a:off x="441788" y="1530848"/>
            <a:ext cx="8979614" cy="424731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000" b="1" dirty="0"/>
              <a:t>23 CFR 650.117 Content of Design Standards</a:t>
            </a:r>
          </a:p>
          <a:p>
            <a:pPr marL="285750"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dirty="0"/>
              <a:t>Detail of study commensurate with the risk</a:t>
            </a:r>
          </a:p>
          <a:p>
            <a:pPr lvl="1"/>
            <a:endParaRPr lang="en-US" dirty="0"/>
          </a:p>
          <a:p>
            <a:pPr marL="742950" lvl="1" indent="-285750">
              <a:buFont typeface="Arial" panose="020B0604020202020204" pitchFamily="34" charset="0"/>
              <a:buChar char="•"/>
            </a:pPr>
            <a:r>
              <a:rPr lang="en-US" dirty="0"/>
              <a:t>Studies contain:</a:t>
            </a:r>
          </a:p>
          <a:p>
            <a:pPr marL="1143000" lvl="2" indent="-228600"/>
            <a:r>
              <a:rPr lang="en-US" dirty="0"/>
              <a:t>1.   Hydrologic &amp; hydraulic data &amp; computations</a:t>
            </a:r>
          </a:p>
          <a:p>
            <a:pPr marL="1143000" lvl="2" indent="-228600"/>
            <a:r>
              <a:rPr lang="en-US" dirty="0"/>
              <a:t>2.   Risk analysis</a:t>
            </a:r>
          </a:p>
          <a:p>
            <a:pPr marL="914400" lvl="3"/>
            <a:r>
              <a:rPr lang="en-US" dirty="0"/>
              <a:t>3.   Reasons why FEMA criteria inappropriate (Federal Lands)</a:t>
            </a:r>
          </a:p>
          <a:p>
            <a:pPr lvl="2"/>
            <a:endParaRPr lang="en-US" dirty="0"/>
          </a:p>
          <a:p>
            <a:pPr marL="742950" lvl="1" indent="-285750">
              <a:buFont typeface="Arial" panose="020B0604020202020204" pitchFamily="34" charset="0"/>
              <a:buChar char="•"/>
            </a:pPr>
            <a:r>
              <a:rPr lang="en-US" dirty="0"/>
              <a:t>Project plans contain:</a:t>
            </a:r>
          </a:p>
          <a:p>
            <a:pPr marL="1260475" lvl="4" indent="-342900">
              <a:buAutoNum type="arabicPeriod"/>
            </a:pPr>
            <a:r>
              <a:rPr lang="en-US" dirty="0"/>
              <a:t>Magnitude &amp; Location of Water Surface Elevations</a:t>
            </a:r>
          </a:p>
          <a:p>
            <a:pPr marL="1260475" lvl="4" indent="-342900">
              <a:buAutoNum type="arabicPeriod"/>
            </a:pPr>
            <a:r>
              <a:rPr lang="en-US" dirty="0"/>
              <a:t>Magnitude &amp; Location of Base Flood</a:t>
            </a:r>
          </a:p>
          <a:p>
            <a:pPr marL="2171700" lvl="4" indent="-342900">
              <a:buAutoNum type="arabicPeriod"/>
            </a:pPr>
            <a:endParaRPr lang="en-US" dirty="0"/>
          </a:p>
          <a:p>
            <a:pPr lvl="2"/>
            <a:endParaRPr lang="en-US" dirty="0"/>
          </a:p>
          <a:p>
            <a:pPr lvl="1"/>
            <a:endParaRPr lang="en-US" dirty="0"/>
          </a:p>
        </p:txBody>
      </p:sp>
      <p:pic>
        <p:nvPicPr>
          <p:cNvPr id="5" name="Picture 4" descr="Text&#10;&#10;Description automatically generated">
            <a:extLst>
              <a:ext uri="{FF2B5EF4-FFF2-40B4-BE49-F238E27FC236}">
                <a16:creationId xmlns:a16="http://schemas.microsoft.com/office/drawing/2014/main" id="{1C9D3C97-3FB4-D7AF-1345-2116F93E46B7}"/>
              </a:ext>
            </a:extLst>
          </p:cNvPr>
          <p:cNvPicPr>
            <a:picLocks noChangeAspect="1"/>
          </p:cNvPicPr>
          <p:nvPr/>
        </p:nvPicPr>
        <p:blipFill>
          <a:blip r:embed="rId5"/>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3864139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432416A3-39EF-4CBE-943D-C79C22FDDC46}"/>
              </a:ext>
            </a:extLst>
          </p:cNvPr>
          <p:cNvSpPr>
            <a:spLocks noGrp="1"/>
          </p:cNvSpPr>
          <p:nvPr>
            <p:ph type="title"/>
          </p:nvPr>
        </p:nvSpPr>
        <p:spPr>
          <a:xfrm>
            <a:off x="838200" y="649956"/>
            <a:ext cx="10515600" cy="726137"/>
          </a:xfrm>
        </p:spPr>
        <p:txBody>
          <a:bodyPr/>
          <a:lstStyle/>
          <a:p>
            <a:r>
              <a:rPr lang="en-US" dirty="0"/>
              <a:t>What is this FFRMS?</a:t>
            </a:r>
          </a:p>
        </p:txBody>
      </p:sp>
      <p:sp>
        <p:nvSpPr>
          <p:cNvPr id="5" name="Text Placeholder 4">
            <a:extLst>
              <a:ext uri="{FF2B5EF4-FFF2-40B4-BE49-F238E27FC236}">
                <a16:creationId xmlns:a16="http://schemas.microsoft.com/office/drawing/2014/main" id="{01AFBEB7-A9AF-468F-820B-D9077A7D0BA1}"/>
              </a:ext>
            </a:extLst>
          </p:cNvPr>
          <p:cNvSpPr>
            <a:spLocks noGrp="1"/>
          </p:cNvSpPr>
          <p:nvPr>
            <p:ph type="body" sz="quarter" idx="13"/>
          </p:nvPr>
        </p:nvSpPr>
        <p:spPr>
          <a:xfrm>
            <a:off x="1277759" y="1920518"/>
            <a:ext cx="4626764" cy="869457"/>
          </a:xfrm>
        </p:spPr>
        <p:txBody>
          <a:bodyPr>
            <a:normAutofit/>
          </a:bodyPr>
          <a:lstStyle/>
          <a:p>
            <a:r>
              <a:rPr lang="en-US" dirty="0"/>
              <a:t>Federal Flood Risk Management Standard</a:t>
            </a:r>
          </a:p>
        </p:txBody>
      </p:sp>
      <p:sp>
        <p:nvSpPr>
          <p:cNvPr id="24" name="Text Placeholder 23">
            <a:extLst>
              <a:ext uri="{FF2B5EF4-FFF2-40B4-BE49-F238E27FC236}">
                <a16:creationId xmlns:a16="http://schemas.microsoft.com/office/drawing/2014/main" id="{B127C79B-F024-434C-825D-15CEE80923F4}"/>
              </a:ext>
            </a:extLst>
          </p:cNvPr>
          <p:cNvSpPr>
            <a:spLocks noGrp="1"/>
          </p:cNvSpPr>
          <p:nvPr>
            <p:ph type="body" sz="quarter" idx="16"/>
          </p:nvPr>
        </p:nvSpPr>
        <p:spPr>
          <a:xfrm>
            <a:off x="1278230" y="2770824"/>
            <a:ext cx="4626293" cy="3325723"/>
          </a:xfrm>
        </p:spPr>
        <p:txBody>
          <a:bodyPr/>
          <a:lstStyle/>
          <a:p>
            <a:r>
              <a:rPr lang="en-US" sz="1800" dirty="0"/>
              <a:t>EO 13690 established the FFRMS</a:t>
            </a:r>
          </a:p>
          <a:p>
            <a:r>
              <a:rPr lang="en-US" sz="1800" dirty="0"/>
              <a:t>EO 14030 reestablished the FFRMS </a:t>
            </a:r>
          </a:p>
          <a:p>
            <a:pPr marL="285750" indent="-285750">
              <a:buFont typeface="Arial" panose="020B0604020202020204" pitchFamily="34" charset="0"/>
              <a:buChar char="•"/>
            </a:pPr>
            <a:r>
              <a:rPr lang="en-US" sz="1800" dirty="0"/>
              <a:t>Nature based solutions</a:t>
            </a:r>
          </a:p>
          <a:p>
            <a:pPr marL="285750" indent="-285750">
              <a:buFont typeface="Arial" panose="020B0604020202020204" pitchFamily="34" charset="0"/>
              <a:buChar char="•"/>
            </a:pPr>
            <a:r>
              <a:rPr lang="en-US" sz="1800" dirty="0"/>
              <a:t>Redefining the base floodplain to account for climate conditions</a:t>
            </a:r>
          </a:p>
        </p:txBody>
      </p:sp>
      <p:sp>
        <p:nvSpPr>
          <p:cNvPr id="23" name="Text Placeholder 22">
            <a:extLst>
              <a:ext uri="{FF2B5EF4-FFF2-40B4-BE49-F238E27FC236}">
                <a16:creationId xmlns:a16="http://schemas.microsoft.com/office/drawing/2014/main" id="{0E769AD8-E32B-4302-A770-0424AC0A2A3A}"/>
              </a:ext>
            </a:extLst>
          </p:cNvPr>
          <p:cNvSpPr>
            <a:spLocks noGrp="1"/>
          </p:cNvSpPr>
          <p:nvPr>
            <p:ph type="body" sz="quarter" idx="15"/>
          </p:nvPr>
        </p:nvSpPr>
        <p:spPr>
          <a:xfrm>
            <a:off x="6434210" y="1920518"/>
            <a:ext cx="4626763" cy="422365"/>
          </a:xfrm>
        </p:spPr>
        <p:txBody>
          <a:bodyPr>
            <a:normAutofit/>
          </a:bodyPr>
          <a:lstStyle/>
          <a:p>
            <a:r>
              <a:rPr lang="en-US" dirty="0"/>
              <a:t>Where Are We Now?</a:t>
            </a:r>
          </a:p>
        </p:txBody>
      </p:sp>
      <p:graphicFrame>
        <p:nvGraphicFramePr>
          <p:cNvPr id="7" name="Diagram 6">
            <a:extLst>
              <a:ext uri="{FF2B5EF4-FFF2-40B4-BE49-F238E27FC236}">
                <a16:creationId xmlns:a16="http://schemas.microsoft.com/office/drawing/2014/main" id="{F6DF6611-FF8D-0485-E6AC-778ACD4C7723}"/>
              </a:ext>
            </a:extLst>
          </p:cNvPr>
          <p:cNvGraphicFramePr/>
          <p:nvPr>
            <p:extLst>
              <p:ext uri="{D42A27DB-BD31-4B8C-83A1-F6EECF244321}">
                <p14:modId xmlns:p14="http://schemas.microsoft.com/office/powerpoint/2010/main" val="3486781457"/>
              </p:ext>
            </p:extLst>
          </p:nvPr>
        </p:nvGraphicFramePr>
        <p:xfrm>
          <a:off x="6297453" y="2770823"/>
          <a:ext cx="4626293" cy="3325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37FF388F-9D72-4A3F-AB51-11B7B65E7682}"/>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E5FF7585-B3E6-4301-983E-6C7185A7358E}"/>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7E375B46-1A54-44B9-BDCF-97B4D6758E70}"/>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23</a:t>
            </a:fld>
            <a:endParaRPr lang="en-US" dirty="0"/>
          </a:p>
        </p:txBody>
      </p:sp>
      <p:pic>
        <p:nvPicPr>
          <p:cNvPr id="6" name="Picture 5" descr="Text&#10;&#10;Description automatically generated">
            <a:extLst>
              <a:ext uri="{FF2B5EF4-FFF2-40B4-BE49-F238E27FC236}">
                <a16:creationId xmlns:a16="http://schemas.microsoft.com/office/drawing/2014/main" id="{D4B4FEE2-E2C6-5B37-89C6-CAA53ADC3226}"/>
              </a:ext>
            </a:extLst>
          </p:cNvPr>
          <p:cNvPicPr>
            <a:picLocks noChangeAspect="1"/>
          </p:cNvPicPr>
          <p:nvPr/>
        </p:nvPicPr>
        <p:blipFill>
          <a:blip r:embed="rId8"/>
          <a:stretch>
            <a:fillRect/>
          </a:stretch>
        </p:blipFill>
        <p:spPr>
          <a:xfrm>
            <a:off x="10363200" y="6172200"/>
            <a:ext cx="1828800" cy="685800"/>
          </a:xfrm>
          <a:prstGeom prst="rect">
            <a:avLst/>
          </a:prstGeom>
        </p:spPr>
      </p:pic>
    </p:spTree>
    <p:extLst>
      <p:ext uri="{BB962C8B-B14F-4D97-AF65-F5344CB8AC3E}">
        <p14:creationId xmlns:p14="http://schemas.microsoft.com/office/powerpoint/2010/main" val="3764395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DD48C8EC-56C5-4A2A-BB21-811BC510040A}"/>
              </a:ext>
            </a:extLst>
          </p:cNvPr>
          <p:cNvSpPr>
            <a:spLocks noGrp="1"/>
          </p:cNvSpPr>
          <p:nvPr>
            <p:ph type="title"/>
          </p:nvPr>
        </p:nvSpPr>
        <p:spPr>
          <a:xfrm>
            <a:off x="1574800" y="3429000"/>
            <a:ext cx="3097320" cy="978408"/>
          </a:xfrm>
        </p:spPr>
        <p:txBody>
          <a:bodyPr/>
          <a:lstStyle/>
          <a:p>
            <a:r>
              <a:rPr lang="en-US" dirty="0"/>
              <a:t>Summary</a:t>
            </a:r>
          </a:p>
        </p:txBody>
      </p:sp>
      <p:pic>
        <p:nvPicPr>
          <p:cNvPr id="17" name="Picture Placeholder 16" descr="A picture containing plant, grass, outdoor, sea, beach">
            <a:extLst>
              <a:ext uri="{FF2B5EF4-FFF2-40B4-BE49-F238E27FC236}">
                <a16:creationId xmlns:a16="http://schemas.microsoft.com/office/drawing/2014/main" id="{C22AFC99-B8B0-4D49-8242-D5D9E488CA0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2051050"/>
          </a:xfrm>
        </p:spPr>
      </p:pic>
      <p:sp>
        <p:nvSpPr>
          <p:cNvPr id="8" name="Text Placeholder 7">
            <a:extLst>
              <a:ext uri="{FF2B5EF4-FFF2-40B4-BE49-F238E27FC236}">
                <a16:creationId xmlns:a16="http://schemas.microsoft.com/office/drawing/2014/main" id="{36E72FF0-3C0E-499A-8DA6-324675513B3E}"/>
              </a:ext>
            </a:extLst>
          </p:cNvPr>
          <p:cNvSpPr>
            <a:spLocks noGrp="1"/>
          </p:cNvSpPr>
          <p:nvPr>
            <p:ph type="body" sz="quarter" idx="16"/>
          </p:nvPr>
        </p:nvSpPr>
        <p:spPr>
          <a:xfrm>
            <a:off x="6235700" y="2854660"/>
            <a:ext cx="4749800" cy="2129971"/>
          </a:xfrm>
        </p:spPr>
        <p:txBody>
          <a:bodyPr/>
          <a:lstStyle/>
          <a:p>
            <a:r>
              <a:rPr lang="en-US" sz="1800" dirty="0"/>
              <a:t>Encroachment (Significant) on Floodplains</a:t>
            </a:r>
          </a:p>
          <a:p>
            <a:endParaRPr lang="en-US" sz="1800" dirty="0"/>
          </a:p>
          <a:p>
            <a:r>
              <a:rPr lang="en-US" sz="1800" dirty="0"/>
              <a:t>23 CFR 650 Subpart A</a:t>
            </a:r>
          </a:p>
        </p:txBody>
      </p:sp>
      <p:pic>
        <p:nvPicPr>
          <p:cNvPr id="21" name="Picture Placeholder 20" descr="Close up of grass">
            <a:extLst>
              <a:ext uri="{FF2B5EF4-FFF2-40B4-BE49-F238E27FC236}">
                <a16:creationId xmlns:a16="http://schemas.microsoft.com/office/drawing/2014/main" id="{B6A72E84-A1D7-4314-81A0-543131AE3C0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0" y="5788025"/>
            <a:ext cx="12192000" cy="1069975"/>
          </a:xfrm>
        </p:spPr>
      </p:pic>
      <p:sp>
        <p:nvSpPr>
          <p:cNvPr id="2" name="Date Placeholder 1">
            <a:extLst>
              <a:ext uri="{FF2B5EF4-FFF2-40B4-BE49-F238E27FC236}">
                <a16:creationId xmlns:a16="http://schemas.microsoft.com/office/drawing/2014/main" id="{1F833371-4220-48C3-A3E1-5EA18D50C48F}"/>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43BCDDBD-4C85-4716-86C0-5D527FE8BBF0}"/>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6F496E66-3A4B-4617-8D7C-D91AD3541F15}"/>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24</a:t>
            </a:fld>
            <a:endParaRPr lang="en-US" dirty="0"/>
          </a:p>
        </p:txBody>
      </p:sp>
    </p:spTree>
    <p:extLst>
      <p:ext uri="{BB962C8B-B14F-4D97-AF65-F5344CB8AC3E}">
        <p14:creationId xmlns:p14="http://schemas.microsoft.com/office/powerpoint/2010/main" val="1321790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1F92B90-FD10-47FA-922C-60FD7F0ED4A6}"/>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a:solidFill>
                  <a:schemeClr val="tx1"/>
                </a:solidFill>
              </a:rPr>
              <a:t>Thank you!</a:t>
            </a:r>
          </a:p>
        </p:txBody>
      </p:sp>
      <p:pic>
        <p:nvPicPr>
          <p:cNvPr id="18" name="Picture Placeholder 17" descr="A group of people posing for a photo&#10;&#10;Description automatically generated">
            <a:extLst>
              <a:ext uri="{FF2B5EF4-FFF2-40B4-BE49-F238E27FC236}">
                <a16:creationId xmlns:a16="http://schemas.microsoft.com/office/drawing/2014/main" id="{380D7E00-8260-36BA-0F00-579BCED2E4BA}"/>
              </a:ext>
            </a:extLst>
          </p:cNvPr>
          <p:cNvPicPr>
            <a:picLocks noGrp="1" noChangeAspect="1"/>
          </p:cNvPicPr>
          <p:nvPr>
            <p:ph type="pic" sz="quarter" idx="13"/>
          </p:nvPr>
        </p:nvPicPr>
        <p:blipFill rotWithShape="1">
          <a:blip r:embed="rId2"/>
          <a:stretch/>
        </p:blipFill>
        <p:spPr>
          <a:xfrm>
            <a:off x="1371620" y="0"/>
            <a:ext cx="9114905" cy="4293524"/>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6493815-2B96-4CA9-8D15-F0EB9A1557C5}"/>
              </a:ext>
            </a:extLst>
          </p:cNvPr>
          <p:cNvSpPr>
            <a:spLocks noGrp="1"/>
          </p:cNvSpPr>
          <p:nvPr>
            <p:ph type="body" sz="quarter" idx="16"/>
          </p:nvPr>
        </p:nvSpPr>
        <p:spPr>
          <a:xfrm>
            <a:off x="4654294" y="4777739"/>
            <a:ext cx="6897626" cy="1399223"/>
          </a:xfrm>
        </p:spPr>
        <p:txBody>
          <a:bodyPr vert="horz" lIns="91440" tIns="45720" rIns="91440" bIns="45720" rtlCol="0" anchor="ctr">
            <a:normAutofit/>
          </a:bodyPr>
          <a:lstStyle/>
          <a:p>
            <a:pPr>
              <a:lnSpc>
                <a:spcPct val="90000"/>
              </a:lnSpc>
              <a:spcAft>
                <a:spcPts val="600"/>
              </a:spcAft>
            </a:pPr>
            <a:r>
              <a:rPr lang="en-US" sz="2200" dirty="0">
                <a:solidFill>
                  <a:schemeClr val="tx1"/>
                </a:solidFill>
              </a:rPr>
              <a:t>Susan Jones/Joe Krolak</a:t>
            </a:r>
          </a:p>
          <a:p>
            <a:pPr>
              <a:lnSpc>
                <a:spcPct val="90000"/>
              </a:lnSpc>
              <a:spcAft>
                <a:spcPts val="600"/>
              </a:spcAft>
            </a:pPr>
            <a:r>
              <a:rPr lang="en-US" sz="2200" dirty="0">
                <a:solidFill>
                  <a:schemeClr val="tx1"/>
                </a:solidFill>
              </a:rPr>
              <a:t>FHWA, Office of Bridges and Structures</a:t>
            </a:r>
          </a:p>
        </p:txBody>
      </p:sp>
      <p:sp>
        <p:nvSpPr>
          <p:cNvPr id="2" name="Date Placeholder 1">
            <a:extLst>
              <a:ext uri="{FF2B5EF4-FFF2-40B4-BE49-F238E27FC236}">
                <a16:creationId xmlns:a16="http://schemas.microsoft.com/office/drawing/2014/main" id="{2C8D6180-8574-4A09-9CF3-5DBA4B97A63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sz="1200" cap="none" spc="0" dirty="0">
                <a:solidFill>
                  <a:prstClr val="black">
                    <a:tint val="75000"/>
                  </a:prstClr>
                </a:solidFill>
                <a:latin typeface="Calibri" panose="020F0502020204030204"/>
              </a:rPr>
              <a:t>2024</a:t>
            </a:r>
          </a:p>
        </p:txBody>
      </p:sp>
      <p:sp>
        <p:nvSpPr>
          <p:cNvPr id="3" name="Footer Placeholder 2">
            <a:extLst>
              <a:ext uri="{FF2B5EF4-FFF2-40B4-BE49-F238E27FC236}">
                <a16:creationId xmlns:a16="http://schemas.microsoft.com/office/drawing/2014/main" id="{8B36962E-1AC0-4AE8-9E04-6FECBB97FBF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r>
              <a:rPr lang="en-US" sz="1200" dirty="0"/>
              <a:t>Floodplains &amp; highways</a:t>
            </a:r>
          </a:p>
        </p:txBody>
      </p:sp>
      <p:sp>
        <p:nvSpPr>
          <p:cNvPr id="4" name="Slide Number Placeholder 3">
            <a:extLst>
              <a:ext uri="{FF2B5EF4-FFF2-40B4-BE49-F238E27FC236}">
                <a16:creationId xmlns:a16="http://schemas.microsoft.com/office/drawing/2014/main" id="{0C5EF685-39C2-409F-97E3-2C4713F25B8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F91729D4-A164-47A3-830D-E792BCE699E4}" type="slidenum">
              <a:rPr lang="en-US" sz="1200" cap="none" spc="0" smtClean="0">
                <a:solidFill>
                  <a:prstClr val="black">
                    <a:tint val="75000"/>
                  </a:prstClr>
                </a:solidFill>
                <a:latin typeface="Calibri" panose="020F0502020204030204"/>
              </a:rPr>
              <a:pPr>
                <a:spcAft>
                  <a:spcPts val="600"/>
                </a:spcAft>
                <a:defRPr/>
              </a:pPr>
              <a:t>25</a:t>
            </a:fld>
            <a:endParaRPr lang="en-US" sz="1200" cap="none" spc="0">
              <a:solidFill>
                <a:prstClr val="black">
                  <a:tint val="75000"/>
                </a:prstClr>
              </a:solidFill>
              <a:latin typeface="Calibri" panose="020F0502020204030204"/>
            </a:endParaRPr>
          </a:p>
        </p:txBody>
      </p:sp>
    </p:spTree>
    <p:extLst>
      <p:ext uri="{BB962C8B-B14F-4D97-AF65-F5344CB8AC3E}">
        <p14:creationId xmlns:p14="http://schemas.microsoft.com/office/powerpoint/2010/main" val="213400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6096000" y="2232632"/>
            <a:ext cx="4749800" cy="527050"/>
          </a:xfrm>
        </p:spPr>
        <p:txBody>
          <a:bodyPr/>
          <a:lstStyle/>
          <a:p>
            <a:r>
              <a:rPr lang="en-US" dirty="0"/>
              <a:t>What is a </a:t>
            </a:r>
            <a:r>
              <a:rPr lang="en-US" i="1" dirty="0"/>
              <a:t>floodplain</a:t>
            </a:r>
            <a:r>
              <a:rPr lang="en-US" dirty="0"/>
              <a:t>?</a:t>
            </a:r>
          </a:p>
        </p:txBody>
      </p:sp>
      <p:pic>
        <p:nvPicPr>
          <p:cNvPr id="9" name="Picture Placeholder 8">
            <a:extLst>
              <a:ext uri="{FF2B5EF4-FFF2-40B4-BE49-F238E27FC236}">
                <a16:creationId xmlns:a16="http://schemas.microsoft.com/office/drawing/2014/main" id="{22E34CE8-EDAD-4F1F-B483-DB47EDF53E66}"/>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a:stretch/>
        </p:blipFill>
        <p:spPr>
          <a:xfrm>
            <a:off x="838200" y="492125"/>
            <a:ext cx="4114800" cy="5372100"/>
          </a:xfrm>
        </p:spPr>
      </p:pic>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6131817" y="2787936"/>
            <a:ext cx="4749800" cy="2643027"/>
          </a:xfrm>
        </p:spPr>
        <p:txBody>
          <a:bodyPr/>
          <a:lstStyle/>
          <a:p>
            <a:r>
              <a:rPr lang="en-US" sz="2000" dirty="0"/>
              <a:t>“A lowland area adjoining inland and coastal waters which are periodically inundated by flood waters, including flood-prone areas of offshore islands.”</a:t>
            </a:r>
          </a:p>
          <a:p>
            <a:pPr algn="r"/>
            <a:r>
              <a:rPr lang="en-US" sz="1800" dirty="0">
                <a:effectLst/>
                <a:latin typeface="Segoe UI Light" panose="020B0502040204020203" pitchFamily="34" charset="0"/>
                <a:ea typeface="Calibri" panose="020F0502020204030204" pitchFamily="34" charset="0"/>
                <a:cs typeface="Segoe UI Light" panose="020B0502040204020203" pitchFamily="34" charset="0"/>
              </a:rPr>
              <a:t>USDOT Order 5650.2</a:t>
            </a:r>
            <a:endParaRPr lang="en-US" sz="1800" dirty="0">
              <a:latin typeface="Segoe UI Light" panose="020B0502040204020203" pitchFamily="34" charset="0"/>
              <a:cs typeface="Segoe UI Light" panose="020B0502040204020203" pitchFamily="34" charset="0"/>
            </a:endParaRP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3</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ext&#10;&#10;Description automatically generated">
            <a:extLst>
              <a:ext uri="{FF2B5EF4-FFF2-40B4-BE49-F238E27FC236}">
                <a16:creationId xmlns:a16="http://schemas.microsoft.com/office/drawing/2014/main" id="{5642C84F-2203-873D-2216-8EF78917E116}"/>
              </a:ext>
            </a:extLst>
          </p:cNvPr>
          <p:cNvPicPr>
            <a:picLocks noChangeAspect="1"/>
          </p:cNvPicPr>
          <p:nvPr/>
        </p:nvPicPr>
        <p:blipFill>
          <a:blip r:embed="rId5"/>
          <a:stretch>
            <a:fillRect/>
          </a:stretch>
        </p:blipFill>
        <p:spPr>
          <a:xfrm>
            <a:off x="10363200" y="0"/>
            <a:ext cx="1828800" cy="685800"/>
          </a:xfrm>
          <a:prstGeom prst="rect">
            <a:avLst/>
          </a:prstGeom>
        </p:spPr>
      </p:pic>
    </p:spTree>
    <p:extLst>
      <p:ext uri="{BB962C8B-B14F-4D97-AF65-F5344CB8AC3E}">
        <p14:creationId xmlns:p14="http://schemas.microsoft.com/office/powerpoint/2010/main" val="2379905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1206500" y="1839147"/>
            <a:ext cx="4749800" cy="527050"/>
          </a:xfrm>
        </p:spPr>
        <p:txBody>
          <a:bodyPr/>
          <a:lstStyle/>
          <a:p>
            <a:r>
              <a:rPr lang="en-US" dirty="0"/>
              <a:t>Why should we care?</a:t>
            </a:r>
          </a:p>
        </p:txBody>
      </p:sp>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724829" y="2721301"/>
            <a:ext cx="5672475" cy="2129971"/>
          </a:xfrm>
        </p:spPr>
        <p:txBody>
          <a:bodyPr/>
          <a:lstStyle/>
          <a:p>
            <a:pPr marL="1143000" lvl="1" indent="-457200"/>
            <a:r>
              <a:rPr lang="en-US" sz="2600" dirty="0"/>
              <a:t>Executive Order 11988, Floodplain Management (1977)</a:t>
            </a:r>
          </a:p>
          <a:p>
            <a:pPr marL="2057400" lvl="3" indent="-457200"/>
            <a:r>
              <a:rPr lang="en-US" sz="2000" dirty="0"/>
              <a:t>Reduce flooding</a:t>
            </a:r>
          </a:p>
          <a:p>
            <a:pPr marL="2057400" lvl="3" indent="-457200"/>
            <a:r>
              <a:rPr lang="en-US" sz="2000" dirty="0"/>
              <a:t>Minimize impact of flooding</a:t>
            </a:r>
          </a:p>
          <a:p>
            <a:pPr marL="2057400" lvl="3" indent="-457200"/>
            <a:r>
              <a:rPr lang="en-US" sz="2000" dirty="0"/>
              <a:t>Restore or preserve floodplain values</a:t>
            </a: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4</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8239096"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a:extLst>
              <a:ext uri="{FF2B5EF4-FFF2-40B4-BE49-F238E27FC236}">
                <a16:creationId xmlns:a16="http://schemas.microsoft.com/office/drawing/2014/main" id="{AB212278-8E33-8403-B3D4-849CA93ED630}"/>
              </a:ext>
            </a:extLst>
          </p:cNvPr>
          <p:cNvPicPr>
            <a:picLocks noGrp="1" noChangeAspect="1"/>
          </p:cNvPicPr>
          <p:nvPr>
            <p:ph type="pic" sz="quarter" idx="13"/>
          </p:nvPr>
        </p:nvPicPr>
        <p:blipFill>
          <a:blip r:embed="rId3"/>
          <a:srcRect l="20248" r="20248"/>
          <a:stretch>
            <a:fillRect/>
          </a:stretch>
        </p:blipFill>
        <p:spPr>
          <a:xfrm>
            <a:off x="6548306" y="311972"/>
            <a:ext cx="2743200" cy="3581400"/>
          </a:xfrm>
          <a:prstGeom prst="rect">
            <a:avLst/>
          </a:prstGeom>
          <a:effectLst>
            <a:softEdge rad="25400"/>
          </a:effectLst>
        </p:spPr>
      </p:pic>
      <p:sp>
        <p:nvSpPr>
          <p:cNvPr id="10" name="TextBox 9">
            <a:extLst>
              <a:ext uri="{FF2B5EF4-FFF2-40B4-BE49-F238E27FC236}">
                <a16:creationId xmlns:a16="http://schemas.microsoft.com/office/drawing/2014/main" id="{F4532B13-ABC6-5896-81EE-61E0B503F9FA}"/>
              </a:ext>
            </a:extLst>
          </p:cNvPr>
          <p:cNvSpPr txBox="1"/>
          <p:nvPr/>
        </p:nvSpPr>
        <p:spPr>
          <a:xfrm>
            <a:off x="6397304" y="5809172"/>
            <a:ext cx="4832059" cy="553998"/>
          </a:xfrm>
          <a:prstGeom prst="rect">
            <a:avLst/>
          </a:prstGeom>
          <a:noFill/>
        </p:spPr>
        <p:txBody>
          <a:bodyPr wrap="square" rtlCol="0">
            <a:spAutoFit/>
          </a:bodyPr>
          <a:lstStyle/>
          <a:p>
            <a:r>
              <a:rPr lang="en-US" sz="1000" dirty="0"/>
              <a:t>Sources: FEMA, Aerial of washed out road in Wisconsin; </a:t>
            </a:r>
          </a:p>
          <a:p>
            <a:r>
              <a:rPr lang="en-US" sz="1000" dirty="0"/>
              <a:t>              USGS, Grand Forks flooding on Highway 2, 1997</a:t>
            </a:r>
          </a:p>
          <a:p>
            <a:r>
              <a:rPr lang="en-US" sz="1000" dirty="0"/>
              <a:t> </a:t>
            </a:r>
          </a:p>
        </p:txBody>
      </p:sp>
      <p:pic>
        <p:nvPicPr>
          <p:cNvPr id="11" name="Picture 10">
            <a:extLst>
              <a:ext uri="{FF2B5EF4-FFF2-40B4-BE49-F238E27FC236}">
                <a16:creationId xmlns:a16="http://schemas.microsoft.com/office/drawing/2014/main" id="{24AD171B-9CBF-880A-308C-6D85B48517C5}"/>
              </a:ext>
            </a:extLst>
          </p:cNvPr>
          <p:cNvPicPr>
            <a:picLocks noChangeAspect="1"/>
          </p:cNvPicPr>
          <p:nvPr/>
        </p:nvPicPr>
        <p:blipFill>
          <a:blip r:embed="rId4"/>
          <a:stretch>
            <a:fillRect/>
          </a:stretch>
        </p:blipFill>
        <p:spPr>
          <a:xfrm>
            <a:off x="7872655" y="2912743"/>
            <a:ext cx="4219090" cy="2822895"/>
          </a:xfrm>
          <a:prstGeom prst="rect">
            <a:avLst/>
          </a:prstGeom>
          <a:effectLst>
            <a:softEdge rad="25400"/>
          </a:effectLst>
        </p:spPr>
      </p:pic>
      <p:pic>
        <p:nvPicPr>
          <p:cNvPr id="5" name="Picture 4" descr="Text&#10;&#10;Description automatically generated">
            <a:extLst>
              <a:ext uri="{FF2B5EF4-FFF2-40B4-BE49-F238E27FC236}">
                <a16:creationId xmlns:a16="http://schemas.microsoft.com/office/drawing/2014/main" id="{860CAC78-35A9-CC3E-8745-2388B5E0BFDE}"/>
              </a:ext>
            </a:extLst>
          </p:cNvPr>
          <p:cNvPicPr>
            <a:picLocks noChangeAspect="1"/>
          </p:cNvPicPr>
          <p:nvPr/>
        </p:nvPicPr>
        <p:blipFill>
          <a:blip r:embed="rId5"/>
          <a:stretch>
            <a:fillRect/>
          </a:stretch>
        </p:blipFill>
        <p:spPr>
          <a:xfrm>
            <a:off x="10363200" y="1842"/>
            <a:ext cx="1828800" cy="685800"/>
          </a:xfrm>
          <a:prstGeom prst="rect">
            <a:avLst/>
          </a:prstGeom>
        </p:spPr>
      </p:pic>
    </p:spTree>
    <p:extLst>
      <p:ext uri="{BB962C8B-B14F-4D97-AF65-F5344CB8AC3E}">
        <p14:creationId xmlns:p14="http://schemas.microsoft.com/office/powerpoint/2010/main" val="1679579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14C99-3EB9-03D9-014F-AEC60CA332E8}"/>
              </a:ext>
            </a:extLst>
          </p:cNvPr>
          <p:cNvPicPr>
            <a:picLocks noChangeAspect="1"/>
          </p:cNvPicPr>
          <p:nvPr/>
        </p:nvPicPr>
        <p:blipFill>
          <a:blip r:embed="rId3"/>
          <a:stretch>
            <a:fillRect/>
          </a:stretch>
        </p:blipFill>
        <p:spPr>
          <a:xfrm>
            <a:off x="423741" y="753810"/>
            <a:ext cx="7543515" cy="5029010"/>
          </a:xfrm>
          <a:prstGeom prst="rect">
            <a:avLst/>
          </a:prstGeom>
        </p:spPr>
      </p:pic>
      <p:sp>
        <p:nvSpPr>
          <p:cNvPr id="24" name="Title 23">
            <a:extLst>
              <a:ext uri="{FF2B5EF4-FFF2-40B4-BE49-F238E27FC236}">
                <a16:creationId xmlns:a16="http://schemas.microsoft.com/office/drawing/2014/main" id="{3413C595-4D01-4997-9A0A-E7606687AB79}"/>
              </a:ext>
            </a:extLst>
          </p:cNvPr>
          <p:cNvSpPr>
            <a:spLocks noGrp="1"/>
          </p:cNvSpPr>
          <p:nvPr>
            <p:ph type="title"/>
          </p:nvPr>
        </p:nvSpPr>
        <p:spPr>
          <a:xfrm>
            <a:off x="5553528" y="756379"/>
            <a:ext cx="6022021" cy="882499"/>
          </a:xfrm>
        </p:spPr>
        <p:txBody>
          <a:bodyPr/>
          <a:lstStyle/>
          <a:p>
            <a:r>
              <a:rPr lang="en-US" dirty="0"/>
              <a:t>DOT Order 5650.2</a:t>
            </a:r>
          </a:p>
        </p:txBody>
      </p:sp>
      <p:sp>
        <p:nvSpPr>
          <p:cNvPr id="16" name="Text Placeholder 15">
            <a:extLst>
              <a:ext uri="{FF2B5EF4-FFF2-40B4-BE49-F238E27FC236}">
                <a16:creationId xmlns:a16="http://schemas.microsoft.com/office/drawing/2014/main" id="{D7D3E7A5-4BD8-44AD-B116-D2CED7043DD7}"/>
              </a:ext>
            </a:extLst>
          </p:cNvPr>
          <p:cNvSpPr>
            <a:spLocks noGrp="1"/>
          </p:cNvSpPr>
          <p:nvPr>
            <p:ph type="body" sz="quarter" idx="16"/>
          </p:nvPr>
        </p:nvSpPr>
        <p:spPr>
          <a:xfrm>
            <a:off x="6739847" y="2074040"/>
            <a:ext cx="4835702" cy="3708780"/>
          </a:xfrm>
        </p:spPr>
        <p:txBody>
          <a:bodyPr anchor="t"/>
          <a:lstStyle/>
          <a:p>
            <a:pPr marL="342900" indent="-342900">
              <a:buFont typeface="Arial" panose="020B0604020202020204" pitchFamily="34" charset="0"/>
              <a:buChar char="•"/>
            </a:pPr>
            <a:r>
              <a:rPr lang="en-US" dirty="0"/>
              <a:t>Policy</a:t>
            </a:r>
          </a:p>
          <a:p>
            <a:pPr marL="342900" indent="-342900">
              <a:buFont typeface="Arial" panose="020B0604020202020204" pitchFamily="34" charset="0"/>
              <a:buChar char="•"/>
            </a:pPr>
            <a:r>
              <a:rPr lang="en-US" dirty="0"/>
              <a:t>Definitions</a:t>
            </a:r>
          </a:p>
          <a:p>
            <a:pPr marL="342900" indent="-342900">
              <a:buFont typeface="Arial" panose="020B0604020202020204" pitchFamily="34" charset="0"/>
              <a:buChar char="•"/>
            </a:pPr>
            <a:r>
              <a:rPr lang="en-US" dirty="0"/>
              <a:t>Floodplain Identification</a:t>
            </a:r>
          </a:p>
          <a:p>
            <a:pPr marL="342900" indent="-342900">
              <a:buFont typeface="Arial" panose="020B0604020202020204" pitchFamily="34" charset="0"/>
              <a:buChar char="•"/>
            </a:pPr>
            <a:r>
              <a:rPr lang="en-US" dirty="0"/>
              <a:t>Public Review</a:t>
            </a:r>
          </a:p>
          <a:p>
            <a:pPr marL="342900" indent="-342900">
              <a:buFont typeface="Arial" panose="020B0604020202020204" pitchFamily="34" charset="0"/>
              <a:buChar char="•"/>
            </a:pPr>
            <a:r>
              <a:rPr lang="en-US" dirty="0"/>
              <a:t>Environmental Review Process</a:t>
            </a:r>
          </a:p>
          <a:p>
            <a:pPr marL="342900" indent="-34290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76DAB11A-A4CB-2AF3-E3FA-903049CF4925}"/>
              </a:ext>
            </a:extLst>
          </p:cNvPr>
          <p:cNvSpPr txBox="1"/>
          <p:nvPr/>
        </p:nvSpPr>
        <p:spPr>
          <a:xfrm>
            <a:off x="423741" y="6314922"/>
            <a:ext cx="4832059" cy="400110"/>
          </a:xfrm>
          <a:prstGeom prst="rect">
            <a:avLst/>
          </a:prstGeom>
          <a:noFill/>
        </p:spPr>
        <p:txBody>
          <a:bodyPr wrap="square" rtlCol="0">
            <a:spAutoFit/>
          </a:bodyPr>
          <a:lstStyle/>
          <a:p>
            <a:r>
              <a:rPr lang="en-US" sz="1000" dirty="0"/>
              <a:t>Source: Marinas.com, Hwy 101, Coquille River Lift Bridge in </a:t>
            </a:r>
            <a:r>
              <a:rPr lang="en-US" sz="1000" dirty="0" err="1"/>
              <a:t>Bullards</a:t>
            </a:r>
            <a:r>
              <a:rPr lang="en-US" sz="1000" dirty="0"/>
              <a:t>, OR</a:t>
            </a:r>
          </a:p>
          <a:p>
            <a:r>
              <a:rPr lang="en-US" sz="1000" dirty="0"/>
              <a:t> </a:t>
            </a:r>
          </a:p>
        </p:txBody>
      </p:sp>
      <p:pic>
        <p:nvPicPr>
          <p:cNvPr id="3" name="Picture 2" descr="Text&#10;&#10;Description automatically generated">
            <a:extLst>
              <a:ext uri="{FF2B5EF4-FFF2-40B4-BE49-F238E27FC236}">
                <a16:creationId xmlns:a16="http://schemas.microsoft.com/office/drawing/2014/main" id="{D0F1331F-EA3F-8E56-9672-B02AA1A984C9}"/>
              </a:ext>
            </a:extLst>
          </p:cNvPr>
          <p:cNvPicPr>
            <a:picLocks noChangeAspect="1"/>
          </p:cNvPicPr>
          <p:nvPr/>
        </p:nvPicPr>
        <p:blipFill>
          <a:blip r:embed="rId4"/>
          <a:stretch>
            <a:fillRect/>
          </a:stretch>
        </p:blipFill>
        <p:spPr>
          <a:xfrm>
            <a:off x="10363200" y="0"/>
            <a:ext cx="1828800" cy="685800"/>
          </a:xfrm>
          <a:prstGeom prst="rect">
            <a:avLst/>
          </a:prstGeom>
        </p:spPr>
      </p:pic>
    </p:spTree>
    <p:extLst>
      <p:ext uri="{BB962C8B-B14F-4D97-AF65-F5344CB8AC3E}">
        <p14:creationId xmlns:p14="http://schemas.microsoft.com/office/powerpoint/2010/main" val="39931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3C4CC1D7-A91E-4CD5-B051-0B202E09ACE0}"/>
              </a:ext>
            </a:extLst>
          </p:cNvPr>
          <p:cNvSpPr>
            <a:spLocks noGrp="1"/>
          </p:cNvSpPr>
          <p:nvPr>
            <p:ph type="title"/>
          </p:nvPr>
        </p:nvSpPr>
        <p:spPr>
          <a:xfrm>
            <a:off x="838200" y="498927"/>
            <a:ext cx="10515600" cy="1031921"/>
          </a:xfrm>
        </p:spPr>
        <p:txBody>
          <a:bodyPr/>
          <a:lstStyle/>
          <a:p>
            <a:r>
              <a:rPr lang="en-US" b="1" u="sng" kern="1200" dirty="0">
                <a:solidFill>
                  <a:srgbClr val="FFFFFF"/>
                </a:solidFill>
                <a:latin typeface="+mj-lt"/>
                <a:ea typeface="+mj-ea"/>
                <a:cs typeface="+mj-cs"/>
              </a:rPr>
              <a:t>23</a:t>
            </a:r>
            <a:r>
              <a:rPr lang="en-US" b="1" u="sng" dirty="0">
                <a:solidFill>
                  <a:schemeClr val="tx1"/>
                </a:solidFill>
              </a:rPr>
              <a:t>23 CFR 650 Subpart A </a:t>
            </a:r>
            <a:r>
              <a:rPr lang="en-US" kern="1200" dirty="0">
                <a:solidFill>
                  <a:schemeClr val="tx1"/>
                </a:solidFill>
                <a:latin typeface="+mj-lt"/>
                <a:ea typeface="+mj-ea"/>
                <a:cs typeface="+mj-cs"/>
              </a:rPr>
              <a:t>– </a:t>
            </a:r>
            <a:br>
              <a:rPr lang="en-US" sz="2800" kern="1200" dirty="0">
                <a:solidFill>
                  <a:schemeClr val="tx1"/>
                </a:solidFill>
                <a:latin typeface="+mj-lt"/>
                <a:ea typeface="+mj-ea"/>
                <a:cs typeface="+mj-cs"/>
              </a:rPr>
            </a:br>
            <a:r>
              <a:rPr lang="en-US" sz="2400" kern="1200" dirty="0">
                <a:solidFill>
                  <a:schemeClr val="tx1"/>
                </a:solidFill>
                <a:latin typeface="+mj-lt"/>
                <a:ea typeface="+mj-ea"/>
                <a:cs typeface="+mj-cs"/>
              </a:rPr>
              <a:t>Location and Design of Encroachments on Floodplains</a:t>
            </a:r>
            <a:endParaRPr lang="en-US" sz="2400" dirty="0">
              <a:solidFill>
                <a:schemeClr val="tx1"/>
              </a:solidFill>
            </a:endParaRPr>
          </a:p>
        </p:txBody>
      </p:sp>
      <p:sp>
        <p:nvSpPr>
          <p:cNvPr id="14" name="Text Placeholder 13">
            <a:extLst>
              <a:ext uri="{FF2B5EF4-FFF2-40B4-BE49-F238E27FC236}">
                <a16:creationId xmlns:a16="http://schemas.microsoft.com/office/drawing/2014/main" id="{5C73BB6C-294B-4A13-AFEB-58CFBE6EDC0E}"/>
              </a:ext>
            </a:extLst>
          </p:cNvPr>
          <p:cNvSpPr>
            <a:spLocks noGrp="1"/>
          </p:cNvSpPr>
          <p:nvPr>
            <p:ph type="body" sz="quarter" idx="15"/>
          </p:nvPr>
        </p:nvSpPr>
        <p:spPr>
          <a:xfrm>
            <a:off x="721536" y="3040856"/>
            <a:ext cx="1826631" cy="776287"/>
          </a:xfrm>
        </p:spPr>
        <p:txBody>
          <a:bodyPr/>
          <a:lstStyle/>
          <a:p>
            <a:r>
              <a:rPr lang="en-US" dirty="0"/>
              <a:t>Policy</a:t>
            </a:r>
          </a:p>
        </p:txBody>
      </p:sp>
      <p:sp>
        <p:nvSpPr>
          <p:cNvPr id="65" name="Text Placeholder 64">
            <a:extLst>
              <a:ext uri="{FF2B5EF4-FFF2-40B4-BE49-F238E27FC236}">
                <a16:creationId xmlns:a16="http://schemas.microsoft.com/office/drawing/2014/main" id="{56983C54-58DE-4EC6-A4F8-CC5E0956C55F}"/>
              </a:ext>
            </a:extLst>
          </p:cNvPr>
          <p:cNvSpPr>
            <a:spLocks noGrp="1"/>
          </p:cNvSpPr>
          <p:nvPr>
            <p:ph type="body" sz="quarter" idx="21"/>
          </p:nvPr>
        </p:nvSpPr>
        <p:spPr>
          <a:xfrm>
            <a:off x="2938608" y="3040855"/>
            <a:ext cx="1826631" cy="776287"/>
          </a:xfrm>
        </p:spPr>
        <p:txBody>
          <a:bodyPr/>
          <a:lstStyle/>
          <a:p>
            <a:r>
              <a:rPr lang="en-US" dirty="0"/>
              <a:t>Location Hydraulic Studies</a:t>
            </a:r>
          </a:p>
        </p:txBody>
      </p:sp>
      <p:sp>
        <p:nvSpPr>
          <p:cNvPr id="67" name="Text Placeholder 66">
            <a:extLst>
              <a:ext uri="{FF2B5EF4-FFF2-40B4-BE49-F238E27FC236}">
                <a16:creationId xmlns:a16="http://schemas.microsoft.com/office/drawing/2014/main" id="{D1B4E94F-ED75-4961-8559-62760ECE77C3}"/>
              </a:ext>
            </a:extLst>
          </p:cNvPr>
          <p:cNvSpPr>
            <a:spLocks noGrp="1"/>
          </p:cNvSpPr>
          <p:nvPr>
            <p:ph type="body" sz="quarter" idx="23"/>
          </p:nvPr>
        </p:nvSpPr>
        <p:spPr>
          <a:xfrm>
            <a:off x="5196187" y="3040854"/>
            <a:ext cx="1826631" cy="776287"/>
          </a:xfrm>
        </p:spPr>
        <p:txBody>
          <a:bodyPr/>
          <a:lstStyle/>
          <a:p>
            <a:r>
              <a:rPr lang="en-US" dirty="0"/>
              <a:t>Only Practicable Alternatives</a:t>
            </a:r>
          </a:p>
        </p:txBody>
      </p:sp>
      <p:sp>
        <p:nvSpPr>
          <p:cNvPr id="69" name="Text Placeholder 68">
            <a:extLst>
              <a:ext uri="{FF2B5EF4-FFF2-40B4-BE49-F238E27FC236}">
                <a16:creationId xmlns:a16="http://schemas.microsoft.com/office/drawing/2014/main" id="{C3FBF82F-DBD2-47F5-B554-7A0405FCE74C}"/>
              </a:ext>
            </a:extLst>
          </p:cNvPr>
          <p:cNvSpPr>
            <a:spLocks noGrp="1"/>
          </p:cNvSpPr>
          <p:nvPr>
            <p:ph type="body" sz="quarter" idx="25"/>
          </p:nvPr>
        </p:nvSpPr>
        <p:spPr>
          <a:xfrm>
            <a:off x="7426763" y="3045751"/>
            <a:ext cx="1826631" cy="776287"/>
          </a:xfrm>
        </p:spPr>
        <p:txBody>
          <a:bodyPr/>
          <a:lstStyle/>
          <a:p>
            <a:r>
              <a:rPr lang="en-US" dirty="0"/>
              <a:t>Design Standards</a:t>
            </a:r>
          </a:p>
        </p:txBody>
      </p:sp>
      <p:sp>
        <p:nvSpPr>
          <p:cNvPr id="71" name="Text Placeholder 70">
            <a:extLst>
              <a:ext uri="{FF2B5EF4-FFF2-40B4-BE49-F238E27FC236}">
                <a16:creationId xmlns:a16="http://schemas.microsoft.com/office/drawing/2014/main" id="{563DF0AC-EC94-4ECF-849C-EC09FF7F46B5}"/>
              </a:ext>
            </a:extLst>
          </p:cNvPr>
          <p:cNvSpPr>
            <a:spLocks noGrp="1"/>
          </p:cNvSpPr>
          <p:nvPr>
            <p:ph type="body" sz="quarter" idx="27"/>
          </p:nvPr>
        </p:nvSpPr>
        <p:spPr>
          <a:xfrm>
            <a:off x="9643833" y="3040853"/>
            <a:ext cx="1826631" cy="776287"/>
          </a:xfrm>
        </p:spPr>
        <p:txBody>
          <a:bodyPr/>
          <a:lstStyle/>
          <a:p>
            <a:r>
              <a:rPr lang="en-US" dirty="0"/>
              <a:t>Content of Design Standards</a:t>
            </a:r>
          </a:p>
        </p:txBody>
      </p:sp>
      <p:sp>
        <p:nvSpPr>
          <p:cNvPr id="2" name="Date Placeholder 1">
            <a:extLst>
              <a:ext uri="{FF2B5EF4-FFF2-40B4-BE49-F238E27FC236}">
                <a16:creationId xmlns:a16="http://schemas.microsoft.com/office/drawing/2014/main" id="{F35F8F81-4111-45BC-A8DD-09578AD09EFE}"/>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FCEF50C5-235C-4A73-924A-E2EC97F71896}"/>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B3D139B0-AFDC-487D-BA64-66803D0D6924}"/>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6</a:t>
            </a:fld>
            <a:endParaRPr lang="en-US" dirty="0"/>
          </a:p>
        </p:txBody>
      </p:sp>
      <p:pic>
        <p:nvPicPr>
          <p:cNvPr id="5" name="Picture 4" descr="Text&#10;&#10;Description automatically generated">
            <a:extLst>
              <a:ext uri="{FF2B5EF4-FFF2-40B4-BE49-F238E27FC236}">
                <a16:creationId xmlns:a16="http://schemas.microsoft.com/office/drawing/2014/main" id="{4B4E12BD-495F-7CFB-08E3-43D8B0DEE30F}"/>
              </a:ext>
            </a:extLst>
          </p:cNvPr>
          <p:cNvPicPr>
            <a:picLocks noChangeAspect="1"/>
          </p:cNvPicPr>
          <p:nvPr/>
        </p:nvPicPr>
        <p:blipFill>
          <a:blip r:embed="rId3"/>
          <a:stretch>
            <a:fillRect/>
          </a:stretch>
        </p:blipFill>
        <p:spPr>
          <a:xfrm>
            <a:off x="10363200" y="0"/>
            <a:ext cx="1828800" cy="685800"/>
          </a:xfrm>
          <a:prstGeom prst="rect">
            <a:avLst/>
          </a:prstGeom>
        </p:spPr>
      </p:pic>
    </p:spTree>
    <p:extLst>
      <p:ext uri="{BB962C8B-B14F-4D97-AF65-F5344CB8AC3E}">
        <p14:creationId xmlns:p14="http://schemas.microsoft.com/office/powerpoint/2010/main" val="1080013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4466120" y="840733"/>
            <a:ext cx="4749800" cy="527050"/>
          </a:xfrm>
        </p:spPr>
        <p:txBody>
          <a:bodyPr/>
          <a:lstStyle/>
          <a:p>
            <a:r>
              <a:rPr lang="en-US" sz="3600" b="1" dirty="0"/>
              <a:t>Definitions</a:t>
            </a:r>
            <a:br>
              <a:rPr lang="en-US" sz="3600" b="1" dirty="0"/>
            </a:br>
            <a:endParaRPr lang="en-US" sz="3600" b="1" dirty="0"/>
          </a:p>
        </p:txBody>
      </p:sp>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513709" y="1119957"/>
            <a:ext cx="11219379" cy="1824672"/>
          </a:xfrm>
        </p:spPr>
        <p:txBody>
          <a:bodyPr/>
          <a:lstStyle/>
          <a:p>
            <a:pPr>
              <a:lnSpc>
                <a:spcPct val="90000"/>
              </a:lnSpc>
              <a:spcAft>
                <a:spcPts val="600"/>
              </a:spcAft>
            </a:pPr>
            <a:r>
              <a:rPr lang="en-US" sz="2000" b="1" dirty="0">
                <a:solidFill>
                  <a:schemeClr val="tx1">
                    <a:lumMod val="65000"/>
                    <a:lumOff val="35000"/>
                  </a:schemeClr>
                </a:solidFill>
              </a:rPr>
              <a:t>Base flood: </a:t>
            </a:r>
            <a:r>
              <a:rPr lang="en-US" sz="2000" dirty="0">
                <a:solidFill>
                  <a:schemeClr val="tx1">
                    <a:lumMod val="65000"/>
                    <a:lumOff val="35000"/>
                  </a:schemeClr>
                </a:solidFill>
              </a:rPr>
              <a:t>		flood or tide having a 1% chance of exceedance in any year (100 </a:t>
            </a:r>
            <a:r>
              <a:rPr lang="en-US" sz="2000" dirty="0" err="1">
                <a:solidFill>
                  <a:schemeClr val="tx1">
                    <a:lumMod val="65000"/>
                    <a:lumOff val="35000"/>
                  </a:schemeClr>
                </a:solidFill>
              </a:rPr>
              <a:t>yr</a:t>
            </a:r>
            <a:r>
              <a:rPr lang="en-US" sz="2000" dirty="0">
                <a:solidFill>
                  <a:schemeClr val="tx1">
                    <a:lumMod val="65000"/>
                    <a:lumOff val="35000"/>
                  </a:schemeClr>
                </a:solidFill>
              </a:rPr>
              <a:t> flood)	</a:t>
            </a:r>
          </a:p>
          <a:p>
            <a:pPr>
              <a:lnSpc>
                <a:spcPct val="90000"/>
              </a:lnSpc>
              <a:spcAft>
                <a:spcPts val="600"/>
              </a:spcAft>
            </a:pPr>
            <a:endParaRPr lang="en-US" sz="2000" dirty="0">
              <a:solidFill>
                <a:schemeClr val="tx1">
                  <a:lumMod val="65000"/>
                  <a:lumOff val="35000"/>
                </a:schemeClr>
              </a:solidFill>
            </a:endParaRPr>
          </a:p>
          <a:p>
            <a:pPr>
              <a:lnSpc>
                <a:spcPct val="90000"/>
              </a:lnSpc>
              <a:spcAft>
                <a:spcPts val="600"/>
              </a:spcAft>
            </a:pPr>
            <a:r>
              <a:rPr lang="en-US" sz="2000" b="1" dirty="0">
                <a:solidFill>
                  <a:schemeClr val="tx1">
                    <a:lumMod val="65000"/>
                    <a:lumOff val="35000"/>
                  </a:schemeClr>
                </a:solidFill>
              </a:rPr>
              <a:t>Base Floodplain:	</a:t>
            </a:r>
            <a:r>
              <a:rPr lang="en-US" sz="2000" dirty="0">
                <a:solidFill>
                  <a:schemeClr val="tx1">
                    <a:lumMod val="65000"/>
                    <a:lumOff val="35000"/>
                  </a:schemeClr>
                </a:solidFill>
              </a:rPr>
              <a:t>	area subject to flooding by the base flood</a:t>
            </a:r>
            <a:endParaRPr lang="en-US" sz="2000" b="1" dirty="0">
              <a:solidFill>
                <a:schemeClr val="tx1">
                  <a:lumMod val="65000"/>
                  <a:lumOff val="35000"/>
                </a:schemeClr>
              </a:solidFill>
            </a:endParaRPr>
          </a:p>
          <a:p>
            <a:pPr>
              <a:lnSpc>
                <a:spcPct val="90000"/>
              </a:lnSpc>
              <a:spcAft>
                <a:spcPts val="600"/>
              </a:spcAft>
            </a:pPr>
            <a:endParaRPr lang="en-US" sz="2000" dirty="0">
              <a:solidFill>
                <a:schemeClr val="tx1">
                  <a:lumMod val="65000"/>
                  <a:lumOff val="35000"/>
                </a:schemeClr>
              </a:solidFill>
            </a:endParaRPr>
          </a:p>
          <a:p>
            <a:pPr>
              <a:lnSpc>
                <a:spcPct val="90000"/>
              </a:lnSpc>
              <a:spcAft>
                <a:spcPts val="600"/>
              </a:spcAft>
            </a:pPr>
            <a:r>
              <a:rPr lang="en-US" sz="2000" b="1" dirty="0">
                <a:solidFill>
                  <a:schemeClr val="tx1">
                    <a:lumMod val="65000"/>
                    <a:lumOff val="35000"/>
                  </a:schemeClr>
                </a:solidFill>
              </a:rPr>
              <a:t>Encroachment:		</a:t>
            </a:r>
            <a:r>
              <a:rPr lang="en-US" sz="2000" dirty="0">
                <a:solidFill>
                  <a:schemeClr val="tx1">
                    <a:lumMod val="65000"/>
                    <a:lumOff val="35000"/>
                  </a:schemeClr>
                </a:solidFill>
              </a:rPr>
              <a:t>action within the limits of the base floodplain</a:t>
            </a:r>
            <a:endParaRPr lang="en-US" sz="2000" b="1" dirty="0">
              <a:solidFill>
                <a:schemeClr val="tx1">
                  <a:lumMod val="65000"/>
                  <a:lumOff val="35000"/>
                </a:schemeClr>
              </a:solidFill>
            </a:endParaRPr>
          </a:p>
        </p:txBody>
      </p:sp>
      <p:sp>
        <p:nvSpPr>
          <p:cNvPr id="2" name="Date Placeholder 1">
            <a:extLst>
              <a:ext uri="{FF2B5EF4-FFF2-40B4-BE49-F238E27FC236}">
                <a16:creationId xmlns:a16="http://schemas.microsoft.com/office/drawing/2014/main" id="{3C42074A-2A66-40C8-BA9E-4C97B6C2C810}"/>
              </a:ext>
            </a:extLst>
          </p:cNvPr>
          <p:cNvSpPr>
            <a:spLocks noGrp="1"/>
          </p:cNvSpPr>
          <p:nvPr>
            <p:ph type="dt" sz="half" idx="10"/>
          </p:nvPr>
        </p:nvSpPr>
        <p:spPr>
          <a:xfrm>
            <a:off x="838200" y="6356350"/>
            <a:ext cx="2743200" cy="365125"/>
          </a:xfrm>
        </p:spPr>
        <p:txBody>
          <a:bodyPr/>
          <a:lstStyle/>
          <a:p>
            <a:r>
              <a:rPr lang="en-US" dirty="0"/>
              <a:t>2024</a:t>
            </a:r>
          </a:p>
        </p:txBody>
      </p:sp>
      <p:sp>
        <p:nvSpPr>
          <p:cNvPr id="3" name="Footer Placeholder 2">
            <a:extLst>
              <a:ext uri="{FF2B5EF4-FFF2-40B4-BE49-F238E27FC236}">
                <a16:creationId xmlns:a16="http://schemas.microsoft.com/office/drawing/2014/main" id="{05035BF3-F379-4230-ADAD-0D67A84DAD9A}"/>
              </a:ext>
            </a:extLst>
          </p:cNvPr>
          <p:cNvSpPr>
            <a:spLocks noGrp="1"/>
          </p:cNvSpPr>
          <p:nvPr>
            <p:ph type="ftr" sz="quarter" idx="11"/>
          </p:nvPr>
        </p:nvSpPr>
        <p:spPr>
          <a:xfrm>
            <a:off x="4038600" y="6356350"/>
            <a:ext cx="4114800" cy="365125"/>
          </a:xfrm>
        </p:spPr>
        <p:txBody>
          <a:bodyPr/>
          <a:lstStyle/>
          <a:p>
            <a:r>
              <a:rPr lang="en-US" dirty="0"/>
              <a:t>Floodplains &amp; Highways</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7</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513708" y="1027356"/>
            <a:ext cx="11219379" cy="191727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AC59755-25A2-1870-FF09-6D713A10EBF9}"/>
              </a:ext>
            </a:extLst>
          </p:cNvPr>
          <p:cNvSpPr txBox="1"/>
          <p:nvPr/>
        </p:nvSpPr>
        <p:spPr>
          <a:xfrm>
            <a:off x="8876872" y="6154220"/>
            <a:ext cx="2140330" cy="246221"/>
          </a:xfrm>
          <a:prstGeom prst="rect">
            <a:avLst/>
          </a:prstGeom>
          <a:noFill/>
        </p:spPr>
        <p:txBody>
          <a:bodyPr wrap="none" rtlCol="0">
            <a:spAutoFit/>
          </a:bodyPr>
          <a:lstStyle/>
          <a:p>
            <a:r>
              <a:rPr lang="en-US" sz="1000" dirty="0"/>
              <a:t>Source: Wendy </a:t>
            </a:r>
            <a:r>
              <a:rPr lang="en-US" sz="1000" dirty="0" err="1"/>
              <a:t>Hicano</a:t>
            </a:r>
            <a:r>
              <a:rPr lang="en-US" sz="1000" dirty="0"/>
              <a:t>, FHWA, 2024</a:t>
            </a:r>
          </a:p>
        </p:txBody>
      </p:sp>
      <p:pic>
        <p:nvPicPr>
          <p:cNvPr id="6" name="Picture 5">
            <a:extLst>
              <a:ext uri="{FF2B5EF4-FFF2-40B4-BE49-F238E27FC236}">
                <a16:creationId xmlns:a16="http://schemas.microsoft.com/office/drawing/2014/main" id="{1722D8A2-630D-90E0-D2E0-98C490E3249F}"/>
              </a:ext>
            </a:extLst>
          </p:cNvPr>
          <p:cNvPicPr>
            <a:picLocks noChangeAspect="1"/>
          </p:cNvPicPr>
          <p:nvPr/>
        </p:nvPicPr>
        <p:blipFill rotWithShape="1">
          <a:blip r:embed="rId3"/>
          <a:srcRect l="16517" t="61957" r="22466" b="6790"/>
          <a:stretch/>
        </p:blipFill>
        <p:spPr>
          <a:xfrm>
            <a:off x="3041151" y="3037229"/>
            <a:ext cx="5569449" cy="3209459"/>
          </a:xfrm>
          <a:prstGeom prst="rect">
            <a:avLst/>
          </a:prstGeom>
        </p:spPr>
      </p:pic>
      <p:pic>
        <p:nvPicPr>
          <p:cNvPr id="5" name="Picture 4" descr="Text&#10;&#10;Description automatically generated">
            <a:extLst>
              <a:ext uri="{FF2B5EF4-FFF2-40B4-BE49-F238E27FC236}">
                <a16:creationId xmlns:a16="http://schemas.microsoft.com/office/drawing/2014/main" id="{E9CBEAFE-56C6-FB22-9ED5-D2AEEEC730F0}"/>
              </a:ext>
            </a:extLst>
          </p:cNvPr>
          <p:cNvPicPr>
            <a:picLocks noChangeAspect="1"/>
          </p:cNvPicPr>
          <p:nvPr/>
        </p:nvPicPr>
        <p:blipFill>
          <a:blip r:embed="rId4"/>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385572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53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0"/>
            <a:ext cx="6742953"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26">
            <a:extLst>
              <a:ext uri="{FF2B5EF4-FFF2-40B4-BE49-F238E27FC236}">
                <a16:creationId xmlns:a16="http://schemas.microsoft.com/office/drawing/2014/main" id="{F3F083B8-4B95-4C15-B710-4BC526A23973}"/>
              </a:ext>
            </a:extLst>
          </p:cNvPr>
          <p:cNvSpPr>
            <a:spLocks noGrp="1"/>
          </p:cNvSpPr>
          <p:nvPr>
            <p:ph type="title"/>
          </p:nvPr>
        </p:nvSpPr>
        <p:spPr>
          <a:xfrm>
            <a:off x="1335799" y="1158949"/>
            <a:ext cx="5461225" cy="1118087"/>
          </a:xfrm>
        </p:spPr>
        <p:txBody>
          <a:bodyPr vert="horz" lIns="91440" tIns="45720" rIns="91440" bIns="45720" rtlCol="0" anchor="b">
            <a:normAutofit/>
          </a:bodyPr>
          <a:lstStyle/>
          <a:p>
            <a:pPr algn="ctr"/>
            <a:r>
              <a:rPr lang="en-US" kern="1200" dirty="0">
                <a:solidFill>
                  <a:schemeClr val="tx1">
                    <a:lumMod val="65000"/>
                    <a:lumOff val="35000"/>
                  </a:schemeClr>
                </a:solidFill>
                <a:latin typeface="+mj-lt"/>
                <a:ea typeface="+mj-ea"/>
                <a:cs typeface="+mj-cs"/>
              </a:rPr>
              <a:t>Applicability</a:t>
            </a:r>
          </a:p>
        </p:txBody>
      </p:sp>
      <p:sp>
        <p:nvSpPr>
          <p:cNvPr id="3" name="Footer Placeholder 2">
            <a:extLst>
              <a:ext uri="{FF2B5EF4-FFF2-40B4-BE49-F238E27FC236}">
                <a16:creationId xmlns:a16="http://schemas.microsoft.com/office/drawing/2014/main" id="{6CCBF0FB-0046-4D3C-AC29-2382CF05B6D1}"/>
              </a:ext>
            </a:extLst>
          </p:cNvPr>
          <p:cNvSpPr>
            <a:spLocks noGrp="1"/>
          </p:cNvSpPr>
          <p:nvPr>
            <p:ph type="ftr" sz="quarter" idx="11"/>
          </p:nvPr>
        </p:nvSpPr>
        <p:spPr>
          <a:xfrm rot="16200000">
            <a:off x="-1700784" y="3246120"/>
            <a:ext cx="4114800" cy="365125"/>
          </a:xfrm>
        </p:spPr>
        <p:txBody>
          <a:bodyPr vert="horz" lIns="91440" tIns="45720" rIns="91440" bIns="45720" rtlCol="0" anchor="ctr">
            <a:normAutofit/>
          </a:bodyPr>
          <a:lstStyle/>
          <a:p>
            <a:pPr>
              <a:spcAft>
                <a:spcPts val="600"/>
              </a:spcAft>
            </a:pPr>
            <a:r>
              <a:rPr lang="en-US" sz="700" kern="1200">
                <a:solidFill>
                  <a:srgbClr val="595959"/>
                </a:solidFill>
                <a:latin typeface="+mn-lt"/>
                <a:ea typeface="+mn-ea"/>
                <a:cs typeface="+mn-cs"/>
              </a:rPr>
              <a:t>Floodplains &amp; highways</a:t>
            </a:r>
          </a:p>
        </p:txBody>
      </p:sp>
      <p:sp>
        <p:nvSpPr>
          <p:cNvPr id="8" name="Text Placeholder 7">
            <a:extLst>
              <a:ext uri="{FF2B5EF4-FFF2-40B4-BE49-F238E27FC236}">
                <a16:creationId xmlns:a16="http://schemas.microsoft.com/office/drawing/2014/main" id="{938E3964-EE54-4BDC-A0A3-DC7D197FFB5C}"/>
              </a:ext>
            </a:extLst>
          </p:cNvPr>
          <p:cNvSpPr>
            <a:spLocks noGrp="1"/>
          </p:cNvSpPr>
          <p:nvPr>
            <p:ph type="body" sz="quarter" idx="16"/>
          </p:nvPr>
        </p:nvSpPr>
        <p:spPr>
          <a:xfrm>
            <a:off x="1335799" y="2563907"/>
            <a:ext cx="5461225" cy="2976191"/>
          </a:xfrm>
        </p:spPr>
        <p:txBody>
          <a:bodyPr vert="horz" lIns="91440" tIns="45720" rIns="91440" bIns="45720" rtlCol="0" anchor="t">
            <a:normAutofit/>
          </a:bodyPr>
          <a:lstStyle/>
          <a:p>
            <a:pPr>
              <a:lnSpc>
                <a:spcPct val="90000"/>
              </a:lnSpc>
              <a:spcAft>
                <a:spcPts val="600"/>
              </a:spcAft>
            </a:pPr>
            <a:r>
              <a:rPr lang="en-US" sz="1800" b="1" dirty="0">
                <a:solidFill>
                  <a:schemeClr val="tx1">
                    <a:lumMod val="65000"/>
                    <a:lumOff val="35000"/>
                  </a:schemeClr>
                </a:solidFill>
              </a:rPr>
              <a:t>Regulations are applicable to:</a:t>
            </a:r>
          </a:p>
          <a:p>
            <a:pPr marL="971550" lvl="1" indent="-285750">
              <a:spcAft>
                <a:spcPts val="600"/>
              </a:spcAft>
            </a:pPr>
            <a:r>
              <a:rPr lang="en-US" sz="1800" b="1" dirty="0">
                <a:solidFill>
                  <a:schemeClr val="tx1">
                    <a:lumMod val="65000"/>
                    <a:lumOff val="35000"/>
                  </a:schemeClr>
                </a:solidFill>
              </a:rPr>
              <a:t>All encroachments</a:t>
            </a:r>
          </a:p>
          <a:p>
            <a:pPr marL="971550" lvl="1" indent="-285750">
              <a:spcAft>
                <a:spcPts val="600"/>
              </a:spcAft>
            </a:pPr>
            <a:r>
              <a:rPr lang="en-US" sz="1800" b="1" dirty="0">
                <a:solidFill>
                  <a:schemeClr val="tx1">
                    <a:lumMod val="65000"/>
                    <a:lumOff val="35000"/>
                  </a:schemeClr>
                </a:solidFill>
              </a:rPr>
              <a:t>All actions affecting base floodplains</a:t>
            </a:r>
          </a:p>
          <a:p>
            <a:pPr marL="971550" lvl="1" indent="-285750">
              <a:spcAft>
                <a:spcPts val="600"/>
              </a:spcAft>
            </a:pPr>
            <a:r>
              <a:rPr lang="en-US" sz="1800" b="1" dirty="0">
                <a:solidFill>
                  <a:schemeClr val="tx1">
                    <a:lumMod val="65000"/>
                    <a:lumOff val="35000"/>
                  </a:schemeClr>
                </a:solidFill>
              </a:rPr>
              <a:t>EXCEPT for repairs made with emergency funds (23 CFR part 668)</a:t>
            </a:r>
          </a:p>
        </p:txBody>
      </p:sp>
      <p:sp>
        <p:nvSpPr>
          <p:cNvPr id="2" name="Date Placeholder 1">
            <a:extLst>
              <a:ext uri="{FF2B5EF4-FFF2-40B4-BE49-F238E27FC236}">
                <a16:creationId xmlns:a16="http://schemas.microsoft.com/office/drawing/2014/main" id="{C15C08D0-D6EE-4AF3-849A-12E064512A94}"/>
              </a:ext>
            </a:extLst>
          </p:cNvPr>
          <p:cNvSpPr>
            <a:spLocks noGrp="1"/>
          </p:cNvSpPr>
          <p:nvPr>
            <p:ph type="dt" sz="half" idx="10"/>
          </p:nvPr>
        </p:nvSpPr>
        <p:spPr>
          <a:xfrm rot="5400000">
            <a:off x="9114861" y="3246438"/>
            <a:ext cx="5486398" cy="365125"/>
          </a:xfrm>
        </p:spPr>
        <p:txBody>
          <a:bodyPr vert="horz" lIns="91440" tIns="45720" rIns="91440" bIns="45720" rtlCol="0" anchor="ctr">
            <a:normAutofit/>
          </a:bodyPr>
          <a:lstStyle/>
          <a:p>
            <a:pPr algn="ctr">
              <a:spcAft>
                <a:spcPts val="600"/>
              </a:spcAft>
            </a:pPr>
            <a:r>
              <a:rPr lang="en-US" sz="700"/>
              <a:t>2024</a:t>
            </a:r>
          </a:p>
        </p:txBody>
      </p:sp>
      <p:sp>
        <p:nvSpPr>
          <p:cNvPr id="4" name="Slide Number Placeholder 3">
            <a:extLst>
              <a:ext uri="{FF2B5EF4-FFF2-40B4-BE49-F238E27FC236}">
                <a16:creationId xmlns:a16="http://schemas.microsoft.com/office/drawing/2014/main" id="{C5FE626F-057D-4E99-A748-F977659F21EC}"/>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a:spcAft>
                <a:spcPts val="600"/>
              </a:spcAft>
            </a:pPr>
            <a:fld id="{F91729D4-A164-47A3-830D-E792BCE699E4}" type="slidenum">
              <a:rPr lang="en-US" sz="900"/>
              <a:pPr>
                <a:spcAft>
                  <a:spcPts val="600"/>
                </a:spcAft>
              </a:pPr>
              <a:t>8</a:t>
            </a:fld>
            <a:endParaRPr lang="en-US" sz="900"/>
          </a:p>
        </p:txBody>
      </p:sp>
      <p:pic>
        <p:nvPicPr>
          <p:cNvPr id="1026" name="Picture 2" descr="Forecasters warn of 'potentially historic' flooding in the South ...">
            <a:extLst>
              <a:ext uri="{FF2B5EF4-FFF2-40B4-BE49-F238E27FC236}">
                <a16:creationId xmlns:a16="http://schemas.microsoft.com/office/drawing/2014/main" id="{B8BB9849-38BB-AE2F-793E-2ECE8966E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5479" y="1083874"/>
            <a:ext cx="3518297" cy="468961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A81F4A-145F-4766-7384-CC1AC64D2729}"/>
              </a:ext>
            </a:extLst>
          </p:cNvPr>
          <p:cNvSpPr txBox="1"/>
          <p:nvPr/>
        </p:nvSpPr>
        <p:spPr>
          <a:xfrm>
            <a:off x="8494028" y="5994997"/>
            <a:ext cx="4287024" cy="230832"/>
          </a:xfrm>
          <a:prstGeom prst="rect">
            <a:avLst/>
          </a:prstGeom>
          <a:noFill/>
        </p:spPr>
        <p:txBody>
          <a:bodyPr wrap="square" rtlCol="0">
            <a:spAutoFit/>
          </a:bodyPr>
          <a:lstStyle/>
          <a:p>
            <a:r>
              <a:rPr lang="en-US" sz="900" dirty="0"/>
              <a:t>Source: US Hwy 275/Nebraska 92 bridge west of Elkhorn River, 2019</a:t>
            </a:r>
          </a:p>
        </p:txBody>
      </p:sp>
      <p:pic>
        <p:nvPicPr>
          <p:cNvPr id="5" name="Picture 4" descr="Text&#10;&#10;Description automatically generated">
            <a:extLst>
              <a:ext uri="{FF2B5EF4-FFF2-40B4-BE49-F238E27FC236}">
                <a16:creationId xmlns:a16="http://schemas.microsoft.com/office/drawing/2014/main" id="{C0628084-9B70-2427-4E7C-077B8892F1BF}"/>
              </a:ext>
            </a:extLst>
          </p:cNvPr>
          <p:cNvPicPr>
            <a:picLocks noChangeAspect="1"/>
          </p:cNvPicPr>
          <p:nvPr/>
        </p:nvPicPr>
        <p:blipFill>
          <a:blip r:embed="rId4"/>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3450474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53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0"/>
            <a:ext cx="6742953"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26">
            <a:extLst>
              <a:ext uri="{FF2B5EF4-FFF2-40B4-BE49-F238E27FC236}">
                <a16:creationId xmlns:a16="http://schemas.microsoft.com/office/drawing/2014/main" id="{F3F083B8-4B95-4C15-B710-4BC526A23973}"/>
              </a:ext>
            </a:extLst>
          </p:cNvPr>
          <p:cNvSpPr>
            <a:spLocks noGrp="1"/>
          </p:cNvSpPr>
          <p:nvPr>
            <p:ph type="title"/>
          </p:nvPr>
        </p:nvSpPr>
        <p:spPr>
          <a:xfrm>
            <a:off x="1335799" y="1158949"/>
            <a:ext cx="5461225" cy="1118087"/>
          </a:xfrm>
        </p:spPr>
        <p:txBody>
          <a:bodyPr vert="horz" lIns="91440" tIns="45720" rIns="91440" bIns="45720" rtlCol="0" anchor="b">
            <a:normAutofit/>
          </a:bodyPr>
          <a:lstStyle/>
          <a:p>
            <a:pPr algn="ctr"/>
            <a:r>
              <a:rPr lang="en-US" kern="1200" dirty="0">
                <a:solidFill>
                  <a:schemeClr val="tx1">
                    <a:lumMod val="65000"/>
                    <a:lumOff val="35000"/>
                  </a:schemeClr>
                </a:solidFill>
                <a:latin typeface="+mj-lt"/>
                <a:ea typeface="+mj-ea"/>
                <a:cs typeface="+mj-cs"/>
              </a:rPr>
              <a:t>Policy</a:t>
            </a:r>
          </a:p>
        </p:txBody>
      </p:sp>
      <p:sp>
        <p:nvSpPr>
          <p:cNvPr id="3" name="Footer Placeholder 2">
            <a:extLst>
              <a:ext uri="{FF2B5EF4-FFF2-40B4-BE49-F238E27FC236}">
                <a16:creationId xmlns:a16="http://schemas.microsoft.com/office/drawing/2014/main" id="{6CCBF0FB-0046-4D3C-AC29-2382CF05B6D1}"/>
              </a:ext>
            </a:extLst>
          </p:cNvPr>
          <p:cNvSpPr>
            <a:spLocks noGrp="1"/>
          </p:cNvSpPr>
          <p:nvPr>
            <p:ph type="ftr" sz="quarter" idx="11"/>
          </p:nvPr>
        </p:nvSpPr>
        <p:spPr>
          <a:xfrm rot="16200000">
            <a:off x="-1700784" y="3246120"/>
            <a:ext cx="4114800" cy="365125"/>
          </a:xfrm>
        </p:spPr>
        <p:txBody>
          <a:bodyPr vert="horz" lIns="91440" tIns="45720" rIns="91440" bIns="45720" rtlCol="0" anchor="ctr">
            <a:normAutofit/>
          </a:bodyPr>
          <a:lstStyle/>
          <a:p>
            <a:pPr>
              <a:spcAft>
                <a:spcPts val="600"/>
              </a:spcAft>
            </a:pPr>
            <a:r>
              <a:rPr lang="en-US" sz="700" kern="1200">
                <a:solidFill>
                  <a:srgbClr val="595959"/>
                </a:solidFill>
                <a:latin typeface="+mn-lt"/>
                <a:ea typeface="+mn-ea"/>
                <a:cs typeface="+mn-cs"/>
              </a:rPr>
              <a:t>Floodplains &amp; highways</a:t>
            </a:r>
          </a:p>
        </p:txBody>
      </p:sp>
      <p:sp>
        <p:nvSpPr>
          <p:cNvPr id="8" name="Text Placeholder 7">
            <a:extLst>
              <a:ext uri="{FF2B5EF4-FFF2-40B4-BE49-F238E27FC236}">
                <a16:creationId xmlns:a16="http://schemas.microsoft.com/office/drawing/2014/main" id="{938E3964-EE54-4BDC-A0A3-DC7D197FFB5C}"/>
              </a:ext>
            </a:extLst>
          </p:cNvPr>
          <p:cNvSpPr>
            <a:spLocks noGrp="1"/>
          </p:cNvSpPr>
          <p:nvPr>
            <p:ph type="body" sz="quarter" idx="16"/>
          </p:nvPr>
        </p:nvSpPr>
        <p:spPr>
          <a:xfrm>
            <a:off x="1335799" y="2563907"/>
            <a:ext cx="5461225" cy="1118087"/>
          </a:xfrm>
        </p:spPr>
        <p:txBody>
          <a:bodyPr vert="horz" lIns="91440" tIns="45720" rIns="91440" bIns="45720" rtlCol="0" anchor="t">
            <a:noAutofit/>
          </a:bodyPr>
          <a:lstStyle/>
          <a:p>
            <a:pPr marL="285750" indent="-285750">
              <a:lnSpc>
                <a:spcPct val="90000"/>
              </a:lnSpc>
              <a:spcAft>
                <a:spcPts val="600"/>
              </a:spcAft>
              <a:buFont typeface="Arial" panose="020B0604020202020204" pitchFamily="34" charset="0"/>
              <a:buChar char="•"/>
            </a:pPr>
            <a:r>
              <a:rPr lang="en-US" sz="1800" dirty="0">
                <a:solidFill>
                  <a:schemeClr val="tx1">
                    <a:lumMod val="65000"/>
                    <a:lumOff val="35000"/>
                  </a:schemeClr>
                </a:solidFill>
              </a:rPr>
              <a:t>To avoid </a:t>
            </a:r>
            <a:r>
              <a:rPr lang="en-US" sz="1800" b="1" i="1" u="sng" dirty="0">
                <a:solidFill>
                  <a:schemeClr val="tx1">
                    <a:lumMod val="65000"/>
                    <a:lumOff val="35000"/>
                  </a:schemeClr>
                </a:solidFill>
              </a:rPr>
              <a:t>longitudinal encroachments</a:t>
            </a:r>
            <a:r>
              <a:rPr lang="en-US" sz="1800" dirty="0">
                <a:solidFill>
                  <a:schemeClr val="tx1">
                    <a:lumMod val="65000"/>
                    <a:lumOff val="35000"/>
                  </a:schemeClr>
                </a:solidFill>
              </a:rPr>
              <a:t>, where </a:t>
            </a:r>
            <a:r>
              <a:rPr lang="en-US" sz="1800" i="1" dirty="0">
                <a:solidFill>
                  <a:schemeClr val="tx1">
                    <a:lumMod val="65000"/>
                    <a:lumOff val="35000"/>
                  </a:schemeClr>
                </a:solidFill>
              </a:rPr>
              <a:t>practicable</a:t>
            </a:r>
          </a:p>
          <a:p>
            <a:pPr marL="971550" lvl="1" indent="-285750">
              <a:spcAft>
                <a:spcPts val="600"/>
              </a:spcAft>
            </a:pPr>
            <a:r>
              <a:rPr lang="en-US" sz="1600" dirty="0">
                <a:solidFill>
                  <a:schemeClr val="tx1">
                    <a:lumMod val="65000"/>
                    <a:lumOff val="35000"/>
                  </a:schemeClr>
                </a:solidFill>
              </a:rPr>
              <a:t>Encroachments parallel to direction of flow</a:t>
            </a:r>
          </a:p>
          <a:p>
            <a:pPr>
              <a:lnSpc>
                <a:spcPct val="90000"/>
              </a:lnSpc>
              <a:spcAft>
                <a:spcPts val="600"/>
              </a:spcAft>
            </a:pPr>
            <a:endParaRPr lang="en-US" sz="1800" dirty="0">
              <a:solidFill>
                <a:schemeClr val="tx1">
                  <a:lumMod val="65000"/>
                  <a:lumOff val="35000"/>
                </a:schemeClr>
              </a:solidFill>
            </a:endParaRPr>
          </a:p>
        </p:txBody>
      </p:sp>
      <p:sp>
        <p:nvSpPr>
          <p:cNvPr id="2" name="Date Placeholder 1">
            <a:extLst>
              <a:ext uri="{FF2B5EF4-FFF2-40B4-BE49-F238E27FC236}">
                <a16:creationId xmlns:a16="http://schemas.microsoft.com/office/drawing/2014/main" id="{C15C08D0-D6EE-4AF3-849A-12E064512A94}"/>
              </a:ext>
            </a:extLst>
          </p:cNvPr>
          <p:cNvSpPr>
            <a:spLocks noGrp="1"/>
          </p:cNvSpPr>
          <p:nvPr>
            <p:ph type="dt" sz="half" idx="10"/>
          </p:nvPr>
        </p:nvSpPr>
        <p:spPr>
          <a:xfrm rot="5400000">
            <a:off x="9114861" y="3246438"/>
            <a:ext cx="5486398" cy="365125"/>
          </a:xfrm>
        </p:spPr>
        <p:txBody>
          <a:bodyPr vert="horz" lIns="91440" tIns="45720" rIns="91440" bIns="45720" rtlCol="0" anchor="ctr">
            <a:normAutofit/>
          </a:bodyPr>
          <a:lstStyle/>
          <a:p>
            <a:pPr algn="ctr">
              <a:spcAft>
                <a:spcPts val="600"/>
              </a:spcAft>
            </a:pPr>
            <a:r>
              <a:rPr lang="en-US" sz="700"/>
              <a:t>2024</a:t>
            </a:r>
          </a:p>
        </p:txBody>
      </p:sp>
      <p:sp>
        <p:nvSpPr>
          <p:cNvPr id="4" name="Slide Number Placeholder 3">
            <a:extLst>
              <a:ext uri="{FF2B5EF4-FFF2-40B4-BE49-F238E27FC236}">
                <a16:creationId xmlns:a16="http://schemas.microsoft.com/office/drawing/2014/main" id="{C5FE626F-057D-4E99-A748-F977659F21EC}"/>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a:spcAft>
                <a:spcPts val="600"/>
              </a:spcAft>
            </a:pPr>
            <a:fld id="{F91729D4-A164-47A3-830D-E792BCE699E4}" type="slidenum">
              <a:rPr lang="en-US" sz="900"/>
              <a:pPr>
                <a:spcAft>
                  <a:spcPts val="600"/>
                </a:spcAft>
              </a:pPr>
              <a:t>9</a:t>
            </a:fld>
            <a:endParaRPr lang="en-US" sz="900"/>
          </a:p>
        </p:txBody>
      </p:sp>
      <p:sp>
        <p:nvSpPr>
          <p:cNvPr id="11" name="TextBox 10">
            <a:extLst>
              <a:ext uri="{FF2B5EF4-FFF2-40B4-BE49-F238E27FC236}">
                <a16:creationId xmlns:a16="http://schemas.microsoft.com/office/drawing/2014/main" id="{E0A81F4A-145F-4766-7384-CC1AC64D2729}"/>
              </a:ext>
            </a:extLst>
          </p:cNvPr>
          <p:cNvSpPr txBox="1"/>
          <p:nvPr/>
        </p:nvSpPr>
        <p:spPr>
          <a:xfrm>
            <a:off x="10222541" y="5486083"/>
            <a:ext cx="4287024" cy="230832"/>
          </a:xfrm>
          <a:prstGeom prst="rect">
            <a:avLst/>
          </a:prstGeom>
          <a:noFill/>
        </p:spPr>
        <p:txBody>
          <a:bodyPr wrap="square" rtlCol="0">
            <a:spAutoFit/>
          </a:bodyPr>
          <a:lstStyle/>
          <a:p>
            <a:r>
              <a:rPr lang="en-US" sz="900" dirty="0"/>
              <a:t>Source: AI Generated, Canva</a:t>
            </a:r>
          </a:p>
        </p:txBody>
      </p:sp>
      <p:sp>
        <p:nvSpPr>
          <p:cNvPr id="5" name="Rectangle 1">
            <a:extLst>
              <a:ext uri="{FF2B5EF4-FFF2-40B4-BE49-F238E27FC236}">
                <a16:creationId xmlns:a16="http://schemas.microsoft.com/office/drawing/2014/main" id="{159042BE-B309-4F73-06D3-355C8ED4C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07C029E9-E536-E86B-2FC4-69EDB5BFCC2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817006BE-3247-5ABA-1B94-B4DFD449B321}"/>
              </a:ext>
            </a:extLst>
          </p:cNvPr>
          <p:cNvPicPr>
            <a:picLocks noChangeAspect="1"/>
          </p:cNvPicPr>
          <p:nvPr/>
        </p:nvPicPr>
        <p:blipFill rotWithShape="1">
          <a:blip r:embed="rId3"/>
          <a:srcRect l="40000" t="13564" r="34219" b="63658"/>
          <a:stretch/>
        </p:blipFill>
        <p:spPr bwMode="auto">
          <a:xfrm>
            <a:off x="8232756" y="1872706"/>
            <a:ext cx="3635408" cy="3613376"/>
          </a:xfrm>
          <a:prstGeom prst="rect">
            <a:avLst/>
          </a:prstGeom>
          <a:ln>
            <a:noFill/>
          </a:ln>
          <a:extLst>
            <a:ext uri="{53640926-AAD7-44D8-BBD7-CCE9431645EC}">
              <a14:shadowObscured xmlns:a14="http://schemas.microsoft.com/office/drawing/2010/main"/>
            </a:ext>
          </a:extLst>
        </p:spPr>
      </p:pic>
      <p:pic>
        <p:nvPicPr>
          <p:cNvPr id="7" name="Content Placeholder 18">
            <a:extLst>
              <a:ext uri="{FF2B5EF4-FFF2-40B4-BE49-F238E27FC236}">
                <a16:creationId xmlns:a16="http://schemas.microsoft.com/office/drawing/2014/main" id="{670DE15C-32A4-A251-F980-D7C2949467E4}"/>
              </a:ext>
            </a:extLst>
          </p:cNvPr>
          <p:cNvPicPr>
            <a:picLocks noChangeAspect="1"/>
          </p:cNvPicPr>
          <p:nvPr/>
        </p:nvPicPr>
        <p:blipFill>
          <a:blip r:embed="rId4"/>
          <a:stretch>
            <a:fillRect/>
          </a:stretch>
        </p:blipFill>
        <p:spPr>
          <a:xfrm>
            <a:off x="2620959" y="3681994"/>
            <a:ext cx="3401546" cy="2197839"/>
          </a:xfrm>
          <a:prstGeom prst="rect">
            <a:avLst/>
          </a:prstGeom>
          <a:ln>
            <a:solidFill>
              <a:schemeClr val="tx1"/>
            </a:solidFill>
          </a:ln>
        </p:spPr>
      </p:pic>
      <p:sp>
        <p:nvSpPr>
          <p:cNvPr id="10" name="TextBox 9">
            <a:extLst>
              <a:ext uri="{FF2B5EF4-FFF2-40B4-BE49-F238E27FC236}">
                <a16:creationId xmlns:a16="http://schemas.microsoft.com/office/drawing/2014/main" id="{C0DA483F-FC2F-80D1-7743-4F87E223A922}"/>
              </a:ext>
            </a:extLst>
          </p:cNvPr>
          <p:cNvSpPr txBox="1"/>
          <p:nvPr/>
        </p:nvSpPr>
        <p:spPr>
          <a:xfrm>
            <a:off x="4368513" y="5900195"/>
            <a:ext cx="2089033" cy="246221"/>
          </a:xfrm>
          <a:prstGeom prst="rect">
            <a:avLst/>
          </a:prstGeom>
          <a:noFill/>
        </p:spPr>
        <p:txBody>
          <a:bodyPr wrap="none" rtlCol="0">
            <a:spAutoFit/>
          </a:bodyPr>
          <a:lstStyle/>
          <a:p>
            <a:r>
              <a:rPr lang="en-US" sz="1000" dirty="0"/>
              <a:t>Highway encroaching on floodplain</a:t>
            </a:r>
          </a:p>
        </p:txBody>
      </p:sp>
      <p:pic>
        <p:nvPicPr>
          <p:cNvPr id="12" name="Picture 11" descr="Text&#10;&#10;Description automatically generated">
            <a:extLst>
              <a:ext uri="{FF2B5EF4-FFF2-40B4-BE49-F238E27FC236}">
                <a16:creationId xmlns:a16="http://schemas.microsoft.com/office/drawing/2014/main" id="{839A3F33-8055-A165-157C-CC739A7FC9DC}"/>
              </a:ext>
            </a:extLst>
          </p:cNvPr>
          <p:cNvPicPr>
            <a:picLocks noChangeAspect="1"/>
          </p:cNvPicPr>
          <p:nvPr/>
        </p:nvPicPr>
        <p:blipFill>
          <a:blip r:embed="rId5"/>
          <a:stretch>
            <a:fillRect/>
          </a:stretch>
        </p:blipFill>
        <p:spPr>
          <a:xfrm>
            <a:off x="10363200" y="20522"/>
            <a:ext cx="1828800" cy="685800"/>
          </a:xfrm>
          <a:prstGeom prst="rect">
            <a:avLst/>
          </a:prstGeom>
        </p:spPr>
      </p:pic>
    </p:spTree>
    <p:extLst>
      <p:ext uri="{BB962C8B-B14F-4D97-AF65-F5344CB8AC3E}">
        <p14:creationId xmlns:p14="http://schemas.microsoft.com/office/powerpoint/2010/main" val="645052113"/>
      </p:ext>
    </p:extLst>
  </p:cSld>
  <p:clrMapOvr>
    <a:masterClrMapping/>
  </p:clrMapOvr>
</p:sld>
</file>

<file path=ppt/theme/theme1.xml><?xml version="1.0" encoding="utf-8"?>
<a:theme xmlns:a="http://schemas.openxmlformats.org/drawingml/2006/main" name="Office Theme">
  <a:themeElements>
    <a:clrScheme name="Custom 17">
      <a:dk1>
        <a:sysClr val="windowText" lastClr="000000"/>
      </a:dk1>
      <a:lt1>
        <a:sysClr val="window" lastClr="FFFFFF"/>
      </a:lt1>
      <a:dk2>
        <a:srgbClr val="44546A"/>
      </a:dk2>
      <a:lt2>
        <a:srgbClr val="E7E6E6"/>
      </a:lt2>
      <a:accent1>
        <a:srgbClr val="BED6DA"/>
      </a:accent1>
      <a:accent2>
        <a:srgbClr val="3E7090"/>
      </a:accent2>
      <a:accent3>
        <a:srgbClr val="93A5A8"/>
      </a:accent3>
      <a:accent4>
        <a:srgbClr val="627272"/>
      </a:accent4>
      <a:accent5>
        <a:srgbClr val="BDA07D"/>
      </a:accent5>
      <a:accent6>
        <a:srgbClr val="D8CAB7"/>
      </a:accent6>
      <a:hlink>
        <a:srgbClr val="0563C1"/>
      </a:hlink>
      <a:folHlink>
        <a:srgbClr val="954F72"/>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9E3DC-63DC-4703-A1A6-A21819296CF6}">
  <ds:schemaRefs>
    <ds:schemaRef ds:uri="http://schemas.microsoft.com/sharepoint/v3/contenttype/forms"/>
  </ds:schemaRefs>
</ds:datastoreItem>
</file>

<file path=customXml/itemProps2.xml><?xml version="1.0" encoding="utf-8"?>
<ds:datastoreItem xmlns:ds="http://schemas.openxmlformats.org/officeDocument/2006/customXml" ds:itemID="{2D0C81F5-4E08-4068-8DC9-6D21305E57B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E84E3F0-7763-473A-A672-F70F538DA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Coastal presentation</Template>
  <TotalTime>38188</TotalTime>
  <Words>4509</Words>
  <Application>Microsoft Office PowerPoint</Application>
  <PresentationFormat>Widescreen</PresentationFormat>
  <Paragraphs>505</Paragraphs>
  <Slides>25</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Light</vt:lpstr>
      <vt:lpstr>Roboto</vt:lpstr>
      <vt:lpstr>Segoe UI</vt:lpstr>
      <vt:lpstr>Segoe UI Light</vt:lpstr>
      <vt:lpstr>Source Sans Pro</vt:lpstr>
      <vt:lpstr>Times New Roman</vt:lpstr>
      <vt:lpstr>Office Theme</vt:lpstr>
      <vt:lpstr>Custom Design</vt:lpstr>
      <vt:lpstr>Floodplains &amp; Highways</vt:lpstr>
      <vt:lpstr>Disclaimer</vt:lpstr>
      <vt:lpstr>What is a floodplain?</vt:lpstr>
      <vt:lpstr>Why should we care?</vt:lpstr>
      <vt:lpstr>DOT Order 5650.2</vt:lpstr>
      <vt:lpstr>2323 CFR 650 Subpart A –  Location and Design of Encroachments on Floodplains</vt:lpstr>
      <vt:lpstr>Definitions </vt:lpstr>
      <vt:lpstr>Applicability</vt:lpstr>
      <vt:lpstr>Policy</vt:lpstr>
      <vt:lpstr>Policy</vt:lpstr>
      <vt:lpstr>Location Hydraulic StudY</vt:lpstr>
      <vt:lpstr>Location Hydraulic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2323 CFR 650 Subpart A –  Location and Design of Encroachments on Floodplains</vt:lpstr>
      <vt:lpstr>2323 CFR 650 Subpart A –  Location and Design of Encroachments on Floodplains</vt:lpstr>
      <vt:lpstr>2323 CFR 650 Subpart A –  Location and Design of Encroachments on Floodplains</vt:lpstr>
      <vt:lpstr>What is this FFRMS?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Floodplains &amp; Highways</dc:title>
  <dc:creator>Jones, Susan (FHWA)</dc:creator>
  <cp:lastModifiedBy>Jones, Susan (FHWA)</cp:lastModifiedBy>
  <cp:revision>78</cp:revision>
  <dcterms:created xsi:type="dcterms:W3CDTF">2024-04-17T17:54:03Z</dcterms:created>
  <dcterms:modified xsi:type="dcterms:W3CDTF">2024-08-28T11:44:33Z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